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09" r:id="rId2"/>
    <p:sldId id="279" r:id="rId3"/>
    <p:sldId id="259" r:id="rId4"/>
    <p:sldId id="295" r:id="rId5"/>
    <p:sldId id="272" r:id="rId6"/>
    <p:sldId id="286" r:id="rId7"/>
    <p:sldId id="287" r:id="rId8"/>
    <p:sldId id="311" r:id="rId9"/>
    <p:sldId id="283" r:id="rId10"/>
    <p:sldId id="307" r:id="rId11"/>
    <p:sldId id="308" r:id="rId12"/>
    <p:sldId id="310" r:id="rId13"/>
    <p:sldId id="312" r:id="rId14"/>
    <p:sldId id="315" r:id="rId15"/>
    <p:sldId id="316" r:id="rId16"/>
    <p:sldId id="317" r:id="rId17"/>
    <p:sldId id="323" r:id="rId18"/>
    <p:sldId id="324" r:id="rId19"/>
    <p:sldId id="320" r:id="rId20"/>
    <p:sldId id="322" r:id="rId21"/>
    <p:sldId id="314" r:id="rId22"/>
    <p:sldId id="326" r:id="rId23"/>
    <p:sldId id="327" r:id="rId24"/>
    <p:sldId id="306" r:id="rId25"/>
  </p:sldIdLst>
  <p:sldSz cx="7772400" cy="10058400"/>
  <p:notesSz cx="6808788" cy="9940925"/>
  <p:embeddedFontLst>
    <p:embeddedFont>
      <p:font typeface="Impact" panose="020B0806030902050204" pitchFamily="34" charset="0"/>
      <p:regular r:id="rId27"/>
    </p:embeddedFont>
    <p:embeddedFont>
      <p:font typeface="Sitka Display" panose="02000505000000020004" pitchFamily="2" charset="0"/>
      <p:regular r:id="rId28"/>
      <p:bold r:id="rId29"/>
      <p:italic r:id="rId30"/>
      <p:boldItalic r:id="rId31"/>
    </p:embeddedFont>
    <p:embeddedFont>
      <p:font typeface="Arial Black" panose="020B0A04020102020204" pitchFamily="34" charset="0"/>
      <p:bold r:id="rId32"/>
    </p:embeddedFont>
    <p:embeddedFont>
      <p:font typeface="Monotype Corsiva" panose="03010101010201010101" pitchFamily="66" charset="0"/>
      <p:italic r:id="rId33"/>
    </p:embeddedFont>
    <p:embeddedFont>
      <p:font typeface="Yu Gothic UI Semibold" panose="020B0700000000000000" pitchFamily="34" charset="-128"/>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55" userDrawn="1">
          <p15:clr>
            <a:srgbClr val="A4A3A4"/>
          </p15:clr>
        </p15:guide>
        <p15:guide id="2" pos="2335"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h9H25r/HOcz2836+7ag3mPr9nw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60066"/>
    <a:srgbClr val="000099"/>
    <a:srgbClr val="E6E6E6"/>
    <a:srgbClr val="0099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76000" autoAdjust="0"/>
  </p:normalViewPr>
  <p:slideViewPr>
    <p:cSldViewPr snapToGrid="0" showGuides="1">
      <p:cViewPr varScale="1">
        <p:scale>
          <a:sx n="50" d="100"/>
          <a:sy n="50" d="100"/>
        </p:scale>
        <p:origin x="1890" y="54"/>
      </p:cViewPr>
      <p:guideLst>
        <p:guide orient="horz" pos="3055"/>
        <p:guide pos="2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963738" y="746125"/>
            <a:ext cx="2881312"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879" y="4721940"/>
            <a:ext cx="5447030" cy="4473416"/>
          </a:xfrm>
          <a:prstGeom prst="rect">
            <a:avLst/>
          </a:prstGeom>
          <a:noFill/>
          <a:ln>
            <a:noFill/>
          </a:ln>
        </p:spPr>
        <p:txBody>
          <a:bodyPr spcFirstLastPara="1" wrap="square" lIns="92266" tIns="92266" rIns="92266" bIns="92266"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4:notes"/>
          <p:cNvSpPr txBox="1">
            <a:spLocks noGrp="1"/>
          </p:cNvSpPr>
          <p:nvPr>
            <p:ph type="body" idx="1"/>
          </p:nvPr>
        </p:nvSpPr>
        <p:spPr>
          <a:xfrm>
            <a:off x="680879" y="4721940"/>
            <a:ext cx="5447030" cy="4473416"/>
          </a:xfrm>
          <a:prstGeom prst="rect">
            <a:avLst/>
          </a:prstGeom>
        </p:spPr>
        <p:txBody>
          <a:bodyPr spcFirstLastPara="1" wrap="square" lIns="92266" tIns="92266" rIns="92266" bIns="92266" anchor="t" anchorCtr="0">
            <a:noAutofit/>
          </a:bodyPr>
          <a:lstStyle/>
          <a:p>
            <a:pPr marL="0" indent="0">
              <a:buNone/>
            </a:pPr>
            <a:endParaRPr/>
          </a:p>
        </p:txBody>
      </p:sp>
      <p:sp>
        <p:nvSpPr>
          <p:cNvPr id="32" name="Google Shape;32;p4:notes"/>
          <p:cNvSpPr>
            <a:spLocks noGrp="1" noRot="1" noChangeAspect="1"/>
          </p:cNvSpPr>
          <p:nvPr>
            <p:ph type="sldImg" idx="2"/>
          </p:nvPr>
        </p:nvSpPr>
        <p:spPr>
          <a:xfrm>
            <a:off x="1963738" y="746125"/>
            <a:ext cx="2881312"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5:notes"/>
          <p:cNvSpPr txBox="1">
            <a:spLocks noGrp="1"/>
          </p:cNvSpPr>
          <p:nvPr>
            <p:ph type="body" idx="1"/>
          </p:nvPr>
        </p:nvSpPr>
        <p:spPr>
          <a:xfrm>
            <a:off x="680879" y="4721940"/>
            <a:ext cx="5447030" cy="4473416"/>
          </a:xfrm>
          <a:prstGeom prst="rect">
            <a:avLst/>
          </a:prstGeom>
        </p:spPr>
        <p:txBody>
          <a:bodyPr spcFirstLastPara="1" wrap="square" lIns="92266" tIns="92266" rIns="92266" bIns="92266" anchor="t" anchorCtr="0">
            <a:noAutofit/>
          </a:bodyPr>
          <a:lstStyle/>
          <a:p>
            <a:pPr marL="0" indent="0">
              <a:buNone/>
            </a:pPr>
            <a:endParaRPr/>
          </a:p>
        </p:txBody>
      </p:sp>
      <p:sp>
        <p:nvSpPr>
          <p:cNvPr id="43" name="Google Shape;43;p5:notes"/>
          <p:cNvSpPr>
            <a:spLocks noGrp="1" noRot="1" noChangeAspect="1"/>
          </p:cNvSpPr>
          <p:nvPr>
            <p:ph type="sldImg" idx="2"/>
          </p:nvPr>
        </p:nvSpPr>
        <p:spPr>
          <a:xfrm>
            <a:off x="1963738" y="746125"/>
            <a:ext cx="2881312"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990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4:notes"/>
          <p:cNvSpPr txBox="1">
            <a:spLocks noGrp="1"/>
          </p:cNvSpPr>
          <p:nvPr>
            <p:ph type="body" idx="1"/>
          </p:nvPr>
        </p:nvSpPr>
        <p:spPr>
          <a:xfrm>
            <a:off x="680879" y="4721940"/>
            <a:ext cx="5447030" cy="4473416"/>
          </a:xfrm>
          <a:prstGeom prst="rect">
            <a:avLst/>
          </a:prstGeom>
        </p:spPr>
        <p:txBody>
          <a:bodyPr spcFirstLastPara="1" wrap="square" lIns="92266" tIns="92266" rIns="92266" bIns="92266" anchor="t" anchorCtr="0">
            <a:noAutofit/>
          </a:bodyPr>
          <a:lstStyle/>
          <a:p>
            <a:pPr marL="0" indent="0">
              <a:buNone/>
            </a:pPr>
            <a:endParaRPr/>
          </a:p>
        </p:txBody>
      </p:sp>
      <p:sp>
        <p:nvSpPr>
          <p:cNvPr id="32" name="Google Shape;32;p4:notes"/>
          <p:cNvSpPr>
            <a:spLocks noGrp="1" noRot="1" noChangeAspect="1"/>
          </p:cNvSpPr>
          <p:nvPr>
            <p:ph type="sldImg" idx="2"/>
          </p:nvPr>
        </p:nvSpPr>
        <p:spPr>
          <a:xfrm>
            <a:off x="1963738" y="746125"/>
            <a:ext cx="2881312"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436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0500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
        <p:cNvGrpSpPr/>
        <p:nvPr/>
      </p:nvGrpSpPr>
      <p:grpSpPr>
        <a:xfrm>
          <a:off x="0" y="0"/>
          <a:ext cx="0" cy="0"/>
          <a:chOff x="0" y="0"/>
          <a:chExt cx="0" cy="0"/>
        </a:xfrm>
      </p:grpSpPr>
      <p:sp>
        <p:nvSpPr>
          <p:cNvPr id="9" name="Google Shape;9;p18"/>
          <p:cNvSpPr txBox="1">
            <a:spLocks noGrp="1"/>
          </p:cNvSpPr>
          <p:nvPr>
            <p:ph type="sldNum" idx="12"/>
          </p:nvPr>
        </p:nvSpPr>
        <p:spPr>
          <a:xfrm>
            <a:off x="3522539" y="9288905"/>
            <a:ext cx="466500" cy="769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rmAutofit/>
          </a:bodyPr>
          <a:lstStyle>
            <a:lvl1pPr marL="457200" marR="0" lvl="0"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1pPr>
            <a:lvl2pPr marL="914400" marR="0" lvl="1"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2pPr>
            <a:lvl3pPr marL="1371600" marR="0" lvl="2"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3pPr>
            <a:lvl4pPr marL="1828800" marR="0" lvl="3"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4pPr>
            <a:lvl5pPr marL="2286000" marR="0" lvl="4"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5pPr>
            <a:lvl6pPr marL="2743200" marR="0" lvl="5"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6pPr>
            <a:lvl7pPr marL="3200400" marR="0" lvl="6"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7pPr>
            <a:lvl8pPr marL="3657600" marR="0" lvl="7"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8pPr>
            <a:lvl9pPr marL="4114800" marR="0" lvl="8" indent="-314325" algn="l" rtl="0">
              <a:lnSpc>
                <a:spcPct val="130000"/>
              </a:lnSpc>
              <a:spcBef>
                <a:spcPts val="2000"/>
              </a:spcBef>
              <a:spcAft>
                <a:spcPts val="0"/>
              </a:spcAft>
              <a:buClr>
                <a:schemeClr val="dk2"/>
              </a:buClr>
              <a:buSzPts val="1350"/>
              <a:buFont typeface="Arial"/>
              <a:buChar char="■"/>
              <a:defRPr sz="135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hyperlink" Target="https://www.nspcc.org.uk/keeping-children-safe/online-safety/online-safety-blog/is-snapchat-safe-for-my-child/" TargetMode="External"/><Relationship Id="rId2" Type="http://schemas.openxmlformats.org/officeDocument/2006/relationships/hyperlink" Target="https://www.nspcc.org.uk/keeping-children-safe/online-safety/online-safety-blog/2023-01-12-is-whatsapp-safe-for-my-child/"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8" y="1143005"/>
            <a:ext cx="10058397" cy="7772400"/>
          </a:xfrm>
          <a:prstGeom prst="rect">
            <a:avLst/>
          </a:prstGeom>
        </p:spPr>
      </p:pic>
      <p:pic>
        <p:nvPicPr>
          <p:cNvPr id="2" name="Picture 1"/>
          <p:cNvPicPr>
            <a:picLocks noChangeAspect="1"/>
          </p:cNvPicPr>
          <p:nvPr/>
        </p:nvPicPr>
        <p:blipFill>
          <a:blip r:embed="rId3"/>
          <a:stretch>
            <a:fillRect/>
          </a:stretch>
        </p:blipFill>
        <p:spPr>
          <a:xfrm>
            <a:off x="0" y="8086588"/>
            <a:ext cx="7772400" cy="1971816"/>
          </a:xfrm>
          <a:prstGeom prst="rect">
            <a:avLst/>
          </a:prstGeom>
        </p:spPr>
      </p:pic>
      <p:sp>
        <p:nvSpPr>
          <p:cNvPr id="4" name="Google Shape;15;p1"/>
          <p:cNvSpPr/>
          <p:nvPr/>
        </p:nvSpPr>
        <p:spPr>
          <a:xfrm>
            <a:off x="4214191" y="384657"/>
            <a:ext cx="3558209" cy="1272210"/>
          </a:xfrm>
          <a:prstGeom prst="doubleWave">
            <a:avLst>
              <a:gd name="adj1" fmla="val 11170"/>
              <a:gd name="adj2" fmla="val 0"/>
            </a:avLst>
          </a:prstGeom>
          <a:gradFill>
            <a:gsLst>
              <a:gs pos="0">
                <a:srgbClr val="D57700"/>
              </a:gs>
              <a:gs pos="48000">
                <a:srgbClr val="FEAC45"/>
              </a:gs>
              <a:gs pos="100000">
                <a:srgbClr val="FFCC8B"/>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dirty="0">
                <a:solidFill>
                  <a:srgbClr val="FF0000"/>
                </a:solidFill>
                <a:latin typeface="Arial"/>
                <a:ea typeface="Arial"/>
                <a:cs typeface="Arial"/>
                <a:sym typeface="Arial"/>
              </a:rPr>
              <a:t>Including</a:t>
            </a:r>
            <a:endParaRPr dirty="0"/>
          </a:p>
          <a:p>
            <a:pPr marL="0" marR="0" lvl="0" indent="0" algn="ctr" rtl="0">
              <a:lnSpc>
                <a:spcPct val="100000"/>
              </a:lnSpc>
              <a:spcBef>
                <a:spcPts val="0"/>
              </a:spcBef>
              <a:spcAft>
                <a:spcPts val="0"/>
              </a:spcAft>
              <a:buNone/>
            </a:pPr>
            <a:r>
              <a:rPr lang="en-US" sz="2400" b="0" i="0" u="none" strike="noStrike" cap="none" dirty="0">
                <a:solidFill>
                  <a:srgbClr val="FF0000"/>
                </a:solidFill>
                <a:latin typeface="Arial"/>
                <a:ea typeface="Arial"/>
                <a:cs typeface="Arial"/>
                <a:sym typeface="Arial"/>
              </a:rPr>
              <a:t> Cherry Trees Chatter</a:t>
            </a:r>
            <a:endParaRPr sz="2400" b="0" i="0" u="none" strike="noStrike" cap="none"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82802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4850" y="2934117"/>
            <a:ext cx="6838950" cy="5016758"/>
          </a:xfrm>
          <a:prstGeom prst="rect">
            <a:avLst/>
          </a:prstGeom>
        </p:spPr>
        <p:txBody>
          <a:bodyPr wrap="square">
            <a:spAutoFit/>
          </a:bodyPr>
          <a:lstStyle/>
          <a:p>
            <a:r>
              <a:rPr lang="en-US" sz="1600" dirty="0">
                <a:solidFill>
                  <a:srgbClr val="222222"/>
                </a:solidFill>
                <a:latin typeface="Arial" panose="020B0604020202020204" pitchFamily="34" charset="0"/>
              </a:rPr>
              <a:t>The Championship final was held </a:t>
            </a:r>
            <a:r>
              <a:rPr lang="en-US" sz="1600" dirty="0" smtClean="0">
                <a:solidFill>
                  <a:srgbClr val="222222"/>
                </a:solidFill>
                <a:latin typeface="Arial" panose="020B0604020202020204" pitchFamily="34" charset="0"/>
              </a:rPr>
              <a:t>at </a:t>
            </a:r>
            <a:r>
              <a:rPr lang="en-US" sz="1600" dirty="0" err="1" smtClean="0">
                <a:solidFill>
                  <a:srgbClr val="222222"/>
                </a:solidFill>
                <a:latin typeface="Arial" panose="020B0604020202020204" pitchFamily="34" charset="0"/>
              </a:rPr>
              <a:t>Addigton</a:t>
            </a:r>
            <a:r>
              <a:rPr lang="en-US" sz="1600" dirty="0" smtClean="0">
                <a:solidFill>
                  <a:srgbClr val="222222"/>
                </a:solidFill>
                <a:latin typeface="Arial" panose="020B0604020202020204" pitchFamily="34" charset="0"/>
              </a:rPr>
              <a:t> Equestrian indoor </a:t>
            </a:r>
            <a:r>
              <a:rPr lang="en-US" sz="1600" dirty="0">
                <a:solidFill>
                  <a:srgbClr val="222222"/>
                </a:solidFill>
                <a:latin typeface="Arial" panose="020B0604020202020204" pitchFamily="34" charset="0"/>
              </a:rPr>
              <a:t>International Arena and the atmosphere was electric!  Two large grandstand seating areas - filled with spectators, a restaurant with viewing area, </a:t>
            </a:r>
            <a:r>
              <a:rPr lang="en-US" sz="1600" dirty="0" smtClean="0">
                <a:solidFill>
                  <a:srgbClr val="222222"/>
                </a:solidFill>
                <a:latin typeface="Arial" panose="020B0604020202020204" pitchFamily="34" charset="0"/>
              </a:rPr>
              <a:t>TV </a:t>
            </a:r>
            <a:r>
              <a:rPr lang="en-US" sz="1600" dirty="0">
                <a:solidFill>
                  <a:srgbClr val="222222"/>
                </a:solidFill>
                <a:latin typeface="Arial" panose="020B0604020202020204" pitchFamily="34" charset="0"/>
              </a:rPr>
              <a:t>cameras, a large commentary box and music playing meant there was a lot for the girls and ponies to cope with.  A quick course walk, warm up and final team talk meant they were ready to go into the very busy collecting ring, before being called in to jump.  Emily was first to go and flew round, making good time with just an unfortunate glance off the second to last.  Quickly corrected and represented, she jumped the last fence clear.  Harriet was quick off the mark and made some tight turns to produce a clear round in very good time.  Last to go was Olivia and she jumped a sensible steady clear for the team, leaving us with a good overall finishing score.  We were delighted to be called into 7th place at prize giving.  With so many teams and schools from all around the country coming to compete here, to finish in the top 10 nationally at these Championships is a huge achievement.  Especially when our team has only 3 riders and many others had 4 riders per </a:t>
            </a:r>
            <a:r>
              <a:rPr lang="en-US" sz="1600" dirty="0" smtClean="0">
                <a:solidFill>
                  <a:srgbClr val="222222"/>
                </a:solidFill>
                <a:latin typeface="Arial" panose="020B0604020202020204" pitchFamily="34" charset="0"/>
              </a:rPr>
              <a:t>team </a:t>
            </a:r>
            <a:r>
              <a:rPr lang="en-US" sz="1600" dirty="0">
                <a:solidFill>
                  <a:srgbClr val="222222"/>
                </a:solidFill>
                <a:latin typeface="Arial" panose="020B0604020202020204" pitchFamily="34" charset="0"/>
              </a:rPr>
              <a:t>to count their top 3 scores.  </a:t>
            </a:r>
          </a:p>
          <a:p>
            <a:r>
              <a:rPr lang="en-US" sz="1600" dirty="0">
                <a:solidFill>
                  <a:srgbClr val="222222"/>
                </a:solidFill>
                <a:latin typeface="Arial" panose="020B0604020202020204" pitchFamily="34" charset="0"/>
              </a:rPr>
              <a:t/>
            </a:r>
            <a:br>
              <a:rPr lang="en-US" sz="1600" dirty="0">
                <a:solidFill>
                  <a:srgbClr val="222222"/>
                </a:solidFill>
                <a:latin typeface="Arial" panose="020B0604020202020204" pitchFamily="34" charset="0"/>
              </a:rPr>
            </a:br>
            <a:endParaRPr lang="en-US" sz="1600" dirty="0">
              <a:solidFill>
                <a:srgbClr val="222222"/>
              </a:solidFill>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663" y="134949"/>
            <a:ext cx="4248150" cy="26302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1" y="7377950"/>
            <a:ext cx="3497262" cy="2329231"/>
          </a:xfrm>
          <a:prstGeom prst="rect">
            <a:avLst/>
          </a:prstGeom>
        </p:spPr>
      </p:pic>
    </p:spTree>
    <p:extLst>
      <p:ext uri="{BB962C8B-B14F-4D97-AF65-F5344CB8AC3E}">
        <p14:creationId xmlns:p14="http://schemas.microsoft.com/office/powerpoint/2010/main" val="797505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66849"/>
            <a:ext cx="5543550" cy="5909310"/>
          </a:xfrm>
          <a:prstGeom prst="rect">
            <a:avLst/>
          </a:prstGeom>
        </p:spPr>
        <p:txBody>
          <a:bodyPr wrap="square">
            <a:spAutoFit/>
          </a:bodyPr>
          <a:lstStyle/>
          <a:p>
            <a:r>
              <a:rPr lang="en-US" dirty="0">
                <a:solidFill>
                  <a:srgbClr val="222222"/>
                </a:solidFill>
                <a:latin typeface="Arial" panose="020B0604020202020204" pitchFamily="34" charset="0"/>
              </a:rPr>
              <a:t>I am so very proud of the girls and their </a:t>
            </a:r>
            <a:r>
              <a:rPr lang="en-US" dirty="0" smtClean="0">
                <a:solidFill>
                  <a:srgbClr val="222222"/>
                </a:solidFill>
                <a:latin typeface="Arial" panose="020B0604020202020204" pitchFamily="34" charset="0"/>
              </a:rPr>
              <a:t>ponies. They</a:t>
            </a:r>
            <a:r>
              <a:rPr lang="en-US" dirty="0">
                <a:solidFill>
                  <a:srgbClr val="222222"/>
                </a:solidFill>
                <a:latin typeface="Arial" panose="020B0604020202020204" pitchFamily="34" charset="0"/>
              </a:rPr>
              <a:t> all showed true team spirit and it was lovely to see them encouraging and supporting one </a:t>
            </a:r>
            <a:r>
              <a:rPr lang="en-US" dirty="0" smtClean="0">
                <a:solidFill>
                  <a:srgbClr val="222222"/>
                </a:solidFill>
                <a:latin typeface="Arial" panose="020B0604020202020204" pitchFamily="34" charset="0"/>
              </a:rPr>
              <a:t>another. The </a:t>
            </a:r>
            <a:r>
              <a:rPr lang="en-US" dirty="0">
                <a:solidFill>
                  <a:srgbClr val="222222"/>
                </a:solidFill>
                <a:latin typeface="Arial" panose="020B0604020202020204" pitchFamily="34" charset="0"/>
              </a:rPr>
              <a:t>ponies were all amazing; jumping beautifully and coping with a stay away and a big atmosphere incredibly well. </a:t>
            </a:r>
            <a:r>
              <a:rPr lang="en-US" dirty="0" smtClean="0">
                <a:solidFill>
                  <a:srgbClr val="222222"/>
                </a:solidFill>
                <a:latin typeface="Arial" panose="020B0604020202020204" pitchFamily="34" charset="0"/>
              </a:rPr>
              <a:t>All</a:t>
            </a:r>
            <a:r>
              <a:rPr lang="en-US" dirty="0">
                <a:solidFill>
                  <a:srgbClr val="222222"/>
                </a:solidFill>
                <a:latin typeface="Arial" panose="020B0604020202020204" pitchFamily="34" charset="0"/>
              </a:rPr>
              <a:t> three girls were wonderful ambassadors for our school and it was a pleasure to be there working with them.</a:t>
            </a:r>
          </a:p>
          <a:p>
            <a:r>
              <a:rPr lang="en-US" dirty="0">
                <a:solidFill>
                  <a:srgbClr val="222222"/>
                </a:solidFill>
                <a:latin typeface="Arial" panose="020B0604020202020204" pitchFamily="34" charset="0"/>
              </a:rPr>
              <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I have to also say a massive thank you to the parents and support teams at home that help to make these opportunities possible for the riders</a:t>
            </a:r>
            <a:r>
              <a:rPr lang="en-US" dirty="0" smtClean="0">
                <a:solidFill>
                  <a:srgbClr val="222222"/>
                </a:solidFill>
                <a:latin typeface="Arial" panose="020B0604020202020204" pitchFamily="34" charset="0"/>
              </a:rPr>
              <a:t>. </a:t>
            </a:r>
            <a:r>
              <a:rPr lang="en-US" dirty="0">
                <a:solidFill>
                  <a:srgbClr val="222222"/>
                </a:solidFill>
                <a:latin typeface="Arial" panose="020B0604020202020204" pitchFamily="34" charset="0"/>
              </a:rPr>
              <a:t>It's quite a challenge to get </a:t>
            </a:r>
            <a:r>
              <a:rPr lang="en-US" dirty="0" err="1">
                <a:solidFill>
                  <a:srgbClr val="222222"/>
                </a:solidFill>
                <a:latin typeface="Arial" panose="020B0604020202020204" pitchFamily="34" charset="0"/>
              </a:rPr>
              <a:t>organised</a:t>
            </a:r>
            <a:r>
              <a:rPr lang="en-US" dirty="0">
                <a:solidFill>
                  <a:srgbClr val="222222"/>
                </a:solidFill>
                <a:latin typeface="Arial" panose="020B0604020202020204" pitchFamily="34" charset="0"/>
              </a:rPr>
              <a:t> for a stay away competition, making sure horse and rider fitness is correct and that they feel prepared for the </a:t>
            </a:r>
            <a:r>
              <a:rPr lang="en-US" dirty="0" smtClean="0">
                <a:solidFill>
                  <a:srgbClr val="222222"/>
                </a:solidFill>
                <a:latin typeface="Arial" panose="020B0604020202020204" pitchFamily="34" charset="0"/>
              </a:rPr>
              <a:t>competition. Thank </a:t>
            </a:r>
            <a:r>
              <a:rPr lang="en-US" dirty="0">
                <a:solidFill>
                  <a:srgbClr val="222222"/>
                </a:solidFill>
                <a:latin typeface="Arial" panose="020B0604020202020204" pitchFamily="34" charset="0"/>
              </a:rPr>
              <a:t>you also to Brookes UK for the unwavering support to our equestrian team. </a:t>
            </a:r>
            <a:r>
              <a:rPr lang="en-US" dirty="0" smtClean="0">
                <a:solidFill>
                  <a:srgbClr val="222222"/>
                </a:solidFill>
                <a:latin typeface="Arial" panose="020B0604020202020204" pitchFamily="34" charset="0"/>
              </a:rPr>
              <a:t>The </a:t>
            </a:r>
            <a:r>
              <a:rPr lang="en-US" dirty="0">
                <a:solidFill>
                  <a:srgbClr val="222222"/>
                </a:solidFill>
                <a:latin typeface="Arial" panose="020B0604020202020204" pitchFamily="34" charset="0"/>
              </a:rPr>
              <a:t>girls were all proud to wear their new logo embroidered saddle cloths and ride for their school.</a:t>
            </a:r>
          </a:p>
          <a:p>
            <a:r>
              <a:rPr lang="en-US" dirty="0">
                <a:solidFill>
                  <a:srgbClr val="222222"/>
                </a:solidFill>
                <a:latin typeface="Arial" panose="020B0604020202020204" pitchFamily="34" charset="0"/>
              </a:rPr>
              <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As always, I am looking for new members to join our </a:t>
            </a:r>
            <a:r>
              <a:rPr lang="en-US" dirty="0" smtClean="0">
                <a:solidFill>
                  <a:srgbClr val="222222"/>
                </a:solidFill>
                <a:latin typeface="Arial" panose="020B0604020202020204" pitchFamily="34" charset="0"/>
              </a:rPr>
              <a:t>team.</a:t>
            </a:r>
            <a:r>
              <a:rPr lang="en-US" dirty="0">
                <a:solidFill>
                  <a:srgbClr val="222222"/>
                </a:solidFill>
                <a:latin typeface="Arial" panose="020B0604020202020204" pitchFamily="34" charset="0"/>
              </a:rPr>
              <a:t> </a:t>
            </a:r>
            <a:r>
              <a:rPr lang="en-US" dirty="0" smtClean="0">
                <a:solidFill>
                  <a:srgbClr val="222222"/>
                </a:solidFill>
                <a:latin typeface="Arial" panose="020B0604020202020204" pitchFamily="34" charset="0"/>
              </a:rPr>
              <a:t>NSEA </a:t>
            </a:r>
            <a:r>
              <a:rPr lang="en-US" dirty="0">
                <a:solidFill>
                  <a:srgbClr val="222222"/>
                </a:solidFill>
                <a:latin typeface="Arial" panose="020B0604020202020204" pitchFamily="34" charset="0"/>
              </a:rPr>
              <a:t>offers opportunities to compete at dressage, show jumping and arena </a:t>
            </a:r>
            <a:r>
              <a:rPr lang="en-US" dirty="0" err="1">
                <a:solidFill>
                  <a:srgbClr val="222222"/>
                </a:solidFill>
                <a:latin typeface="Arial" panose="020B0604020202020204" pitchFamily="34" charset="0"/>
              </a:rPr>
              <a:t>eventing</a:t>
            </a:r>
            <a:r>
              <a:rPr lang="en-US" dirty="0">
                <a:solidFill>
                  <a:srgbClr val="222222"/>
                </a:solidFill>
                <a:latin typeface="Arial" panose="020B0604020202020204" pitchFamily="34" charset="0"/>
              </a:rPr>
              <a:t>. </a:t>
            </a:r>
            <a:r>
              <a:rPr lang="en-US" dirty="0" smtClean="0">
                <a:solidFill>
                  <a:srgbClr val="222222"/>
                </a:solidFill>
                <a:latin typeface="Arial" panose="020B0604020202020204" pitchFamily="34" charset="0"/>
              </a:rPr>
              <a:t>You </a:t>
            </a:r>
            <a:r>
              <a:rPr lang="en-US" dirty="0">
                <a:solidFill>
                  <a:srgbClr val="222222"/>
                </a:solidFill>
                <a:latin typeface="Arial" panose="020B0604020202020204" pitchFamily="34" charset="0"/>
              </a:rPr>
              <a:t>can even ride your dressage tests at home and upload them for scoring. </a:t>
            </a:r>
            <a:r>
              <a:rPr lang="en-US" dirty="0" smtClean="0">
                <a:solidFill>
                  <a:srgbClr val="222222"/>
                </a:solidFill>
                <a:latin typeface="Arial" panose="020B0604020202020204" pitchFamily="34" charset="0"/>
              </a:rPr>
              <a:t>Jumping </a:t>
            </a:r>
            <a:r>
              <a:rPr lang="en-US" dirty="0">
                <a:solidFill>
                  <a:srgbClr val="222222"/>
                </a:solidFill>
                <a:latin typeface="Arial" panose="020B0604020202020204" pitchFamily="34" charset="0"/>
              </a:rPr>
              <a:t>starts at 30cm and runs through to 1.10m</a:t>
            </a:r>
            <a:r>
              <a:rPr lang="en-US" dirty="0" smtClean="0">
                <a:solidFill>
                  <a:srgbClr val="222222"/>
                </a:solidFill>
                <a:latin typeface="Arial" panose="020B0604020202020204" pitchFamily="34" charset="0"/>
              </a:rPr>
              <a:t>. </a:t>
            </a:r>
            <a:r>
              <a:rPr lang="en-US" dirty="0">
                <a:solidFill>
                  <a:srgbClr val="222222"/>
                </a:solidFill>
                <a:latin typeface="Arial" panose="020B0604020202020204" pitchFamily="34" charset="0"/>
              </a:rPr>
              <a:t>Lead rein assistance at the lower heights is also allowed.  </a:t>
            </a:r>
          </a:p>
          <a:p>
            <a:r>
              <a:rPr lang="en-US" dirty="0">
                <a:solidFill>
                  <a:srgbClr val="222222"/>
                </a:solidFill>
                <a:latin typeface="Arial" panose="020B0604020202020204" pitchFamily="34" charset="0"/>
              </a:rPr>
              <a:t>Please contact me to find out more as we would love to welcome new members</a:t>
            </a:r>
            <a:r>
              <a:rPr lang="en-US" dirty="0" smtClean="0">
                <a:solidFill>
                  <a:srgbClr val="222222"/>
                </a:solidFill>
                <a:latin typeface="Arial" panose="020B0604020202020204" pitchFamily="34" charset="0"/>
              </a:rPr>
              <a:t>! Please contact office@uk.brookes.org.</a:t>
            </a:r>
            <a:endParaRPr lang="en-US" dirty="0">
              <a:solidFill>
                <a:srgbClr val="222222"/>
              </a:solidFill>
              <a:latin typeface="Arial" panose="020B0604020202020204" pitchFamily="34" charset="0"/>
            </a:endParaRPr>
          </a:p>
          <a:p>
            <a:r>
              <a:rPr lang="en-US" b="1" u="sng" dirty="0">
                <a:solidFill>
                  <a:srgbClr val="222222"/>
                </a:solidFill>
                <a:latin typeface="Arial" panose="020B0604020202020204" pitchFamily="34" charset="0"/>
              </a:rPr>
              <a:t>Leanne </a:t>
            </a:r>
            <a:r>
              <a:rPr lang="en-US" b="1" u="sng" dirty="0" err="1">
                <a:solidFill>
                  <a:srgbClr val="222222"/>
                </a:solidFill>
                <a:latin typeface="Arial" panose="020B0604020202020204" pitchFamily="34" charset="0"/>
              </a:rPr>
              <a:t>Livall</a:t>
            </a:r>
            <a:r>
              <a:rPr lang="en-US" b="1" u="sng" dirty="0">
                <a:solidFill>
                  <a:srgbClr val="222222"/>
                </a:solidFill>
                <a:latin typeface="Arial" panose="020B0604020202020204" pitchFamily="34" charset="0"/>
              </a:rPr>
              <a:t>, Equestrian Team Manager</a:t>
            </a:r>
            <a:endParaRPr lang="en-US" dirty="0">
              <a:solidFill>
                <a:srgbClr val="222222"/>
              </a:solidFill>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975" y="6453187"/>
            <a:ext cx="4876800" cy="3248025"/>
          </a:xfrm>
          <a:prstGeom prst="rect">
            <a:avLst/>
          </a:prstGeom>
        </p:spPr>
      </p:pic>
    </p:spTree>
    <p:extLst>
      <p:ext uri="{BB962C8B-B14F-4D97-AF65-F5344CB8AC3E}">
        <p14:creationId xmlns:p14="http://schemas.microsoft.com/office/powerpoint/2010/main" val="1370480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19062"/>
            <a:ext cx="4876800" cy="32480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3505198"/>
            <a:ext cx="4876800" cy="36576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425" y="7300910"/>
            <a:ext cx="3476625" cy="2607469"/>
          </a:xfrm>
          <a:prstGeom prst="rect">
            <a:avLst/>
          </a:prstGeom>
        </p:spPr>
      </p:pic>
    </p:spTree>
    <p:extLst>
      <p:ext uri="{BB962C8B-B14F-4D97-AF65-F5344CB8AC3E}">
        <p14:creationId xmlns:p14="http://schemas.microsoft.com/office/powerpoint/2010/main" val="209964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3401618" y="4530795"/>
            <a:ext cx="8797152" cy="707886"/>
          </a:xfrm>
          <a:prstGeom prst="rect">
            <a:avLst/>
          </a:prstGeom>
          <a:noFill/>
        </p:spPr>
        <p:txBody>
          <a:bodyPr vert="wordArtVert" wrap="square" rtlCol="0">
            <a:spAutoFit/>
          </a:bodyPr>
          <a:lstStyle/>
          <a:p>
            <a:r>
              <a:rPr lang="en-GB" sz="2400" dirty="0" smtClean="0">
                <a:latin typeface="Impact" panose="020B0806030902050204" pitchFamily="34" charset="0"/>
              </a:rPr>
              <a:t> </a:t>
            </a:r>
            <a:r>
              <a:rPr lang="en-GB" sz="2800" dirty="0" smtClean="0">
                <a:latin typeface="Impact" panose="020B0806030902050204" pitchFamily="34" charset="0"/>
              </a:rPr>
              <a:t>Bramble class news</a:t>
            </a:r>
            <a:endParaRPr lang="en-GB" sz="2800" dirty="0">
              <a:latin typeface="Impact" panose="020B0806030902050204" pitchFamily="34" charset="0"/>
            </a:endParaRPr>
          </a:p>
        </p:txBody>
      </p:sp>
      <p:sp>
        <p:nvSpPr>
          <p:cNvPr id="4" name="TextBox 3"/>
          <p:cNvSpPr txBox="1"/>
          <p:nvPr/>
        </p:nvSpPr>
        <p:spPr>
          <a:xfrm>
            <a:off x="1866900" y="704850"/>
            <a:ext cx="5905500" cy="2031325"/>
          </a:xfrm>
          <a:prstGeom prst="rect">
            <a:avLst/>
          </a:prstGeom>
          <a:noFill/>
        </p:spPr>
        <p:txBody>
          <a:bodyPr wrap="square" rtlCol="0">
            <a:spAutoFit/>
          </a:bodyPr>
          <a:lstStyle/>
          <a:p>
            <a:r>
              <a:rPr lang="en-US" sz="1800" dirty="0"/>
              <a:t>These are Year 5 &amp; 6 using ICT for research during a Geography lesson. Each pupil chose a different US state to research the different </a:t>
            </a:r>
            <a:r>
              <a:rPr lang="en-US" sz="1800" dirty="0" smtClean="0"/>
              <a:t>climatic conditions </a:t>
            </a:r>
            <a:r>
              <a:rPr lang="en-US" sz="1800" dirty="0"/>
              <a:t>including average annual temperatures across the year, levels of precipitation and snowfall. In class we discussed reasons for the North/South temperature differentials and the East/West precipitation levels.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882" y="5943600"/>
            <a:ext cx="2878388" cy="38228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875" y="3819412"/>
            <a:ext cx="3883820" cy="2924288"/>
          </a:xfrm>
          <a:prstGeom prst="rect">
            <a:avLst/>
          </a:prstGeom>
        </p:spPr>
      </p:pic>
    </p:spTree>
    <p:extLst>
      <p:ext uri="{BB962C8B-B14F-4D97-AF65-F5344CB8AC3E}">
        <p14:creationId xmlns:p14="http://schemas.microsoft.com/office/powerpoint/2010/main" val="404439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3401618" y="4530795"/>
            <a:ext cx="8797152" cy="707886"/>
          </a:xfrm>
          <a:prstGeom prst="rect">
            <a:avLst/>
          </a:prstGeom>
          <a:noFill/>
        </p:spPr>
        <p:txBody>
          <a:bodyPr vert="wordArtVert" wrap="square" rtlCol="0">
            <a:spAutoFit/>
          </a:bodyPr>
          <a:lstStyle/>
          <a:p>
            <a:r>
              <a:rPr lang="en-GB" sz="2400" dirty="0" smtClean="0">
                <a:latin typeface="Impact" panose="020B0806030902050204" pitchFamily="34" charset="0"/>
              </a:rPr>
              <a:t> </a:t>
            </a:r>
            <a:r>
              <a:rPr lang="en-GB" sz="2800" dirty="0" smtClean="0">
                <a:latin typeface="Impact" panose="020B0806030902050204" pitchFamily="34" charset="0"/>
              </a:rPr>
              <a:t>Bramble class news</a:t>
            </a:r>
            <a:endParaRPr lang="en-GB" sz="2800" dirty="0">
              <a:latin typeface="Impact" panose="020B080603090205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279394"/>
            <a:ext cx="2886042" cy="38330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5565877"/>
            <a:ext cx="3067050" cy="4073424"/>
          </a:xfrm>
          <a:prstGeom prst="rect">
            <a:avLst/>
          </a:prstGeom>
        </p:spPr>
      </p:pic>
      <p:sp>
        <p:nvSpPr>
          <p:cNvPr id="2" name="Rectangle 1"/>
          <p:cNvSpPr/>
          <p:nvPr/>
        </p:nvSpPr>
        <p:spPr>
          <a:xfrm>
            <a:off x="2371725" y="4515406"/>
            <a:ext cx="3886200" cy="830997"/>
          </a:xfrm>
          <a:prstGeom prst="rect">
            <a:avLst/>
          </a:prstGeom>
        </p:spPr>
        <p:txBody>
          <a:bodyPr>
            <a:spAutoFit/>
          </a:bodyPr>
          <a:lstStyle/>
          <a:p>
            <a:r>
              <a:rPr lang="en-US" sz="1600" dirty="0"/>
              <a:t>DT lesson learning sewing skills for creating a lizard-shaped felt pencil holder</a:t>
            </a:r>
            <a:br>
              <a:rPr lang="en-US" sz="1600" dirty="0"/>
            </a:br>
            <a:endParaRPr lang="en-GB" sz="1600" dirty="0"/>
          </a:p>
        </p:txBody>
      </p:sp>
    </p:spTree>
    <p:extLst>
      <p:ext uri="{BB962C8B-B14F-4D97-AF65-F5344CB8AC3E}">
        <p14:creationId xmlns:p14="http://schemas.microsoft.com/office/powerpoint/2010/main" val="107480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419" y="1865919"/>
            <a:ext cx="6743700" cy="3525581"/>
          </a:xfrm>
          <a:prstGeom prst="rect">
            <a:avLst/>
          </a:prstGeom>
        </p:spPr>
        <p:txBody>
          <a:bodyPr wrap="square">
            <a:spAutoFit/>
          </a:bodyPr>
          <a:lstStyle/>
          <a:p>
            <a:pPr>
              <a:lnSpc>
                <a:spcPct val="115000"/>
              </a:lnSpc>
            </a:pPr>
            <a:r>
              <a:rPr lang="en-GB" sz="1800" dirty="0">
                <a:latin typeface="Arial" panose="020B0604020202020204" pitchFamily="34" charset="0"/>
                <a:ea typeface="Arial" panose="020B0604020202020204" pitchFamily="34" charset="0"/>
              </a:rPr>
              <a:t>Pastoral care provides an extra layer of provision to the children at Brookes, ensuring their emotional wellbeing is supported and cared for. Miss </a:t>
            </a:r>
            <a:r>
              <a:rPr lang="en-GB" sz="1800" dirty="0" err="1">
                <a:latin typeface="Arial" panose="020B0604020202020204" pitchFamily="34" charset="0"/>
                <a:ea typeface="Arial" panose="020B0604020202020204" pitchFamily="34" charset="0"/>
              </a:rPr>
              <a:t>Peri</a:t>
            </a:r>
            <a:r>
              <a:rPr lang="en-GB" sz="1800" dirty="0">
                <a:latin typeface="Arial" panose="020B0604020202020204" pitchFamily="34" charset="0"/>
                <a:ea typeface="Arial" panose="020B0604020202020204" pitchFamily="34" charset="0"/>
              </a:rPr>
              <a:t> formally took on the Pastoral role </a:t>
            </a:r>
            <a:r>
              <a:rPr lang="en-GB" sz="1800" dirty="0" smtClean="0">
                <a:latin typeface="Arial" panose="020B0604020202020204" pitchFamily="34" charset="0"/>
                <a:ea typeface="Arial" panose="020B0604020202020204" pitchFamily="34" charset="0"/>
              </a:rPr>
              <a:t>during the summer term. </a:t>
            </a:r>
            <a:r>
              <a:rPr lang="en-GB" sz="1800" dirty="0">
                <a:latin typeface="Arial" panose="020B0604020202020204" pitchFamily="34" charset="0"/>
                <a:ea typeface="Arial" panose="020B0604020202020204" pitchFamily="34" charset="0"/>
              </a:rPr>
              <a:t>She has enjoyed getting to know the students and their personalities. Miss </a:t>
            </a:r>
            <a:r>
              <a:rPr lang="en-GB" sz="1800" dirty="0" err="1">
                <a:latin typeface="Arial" panose="020B0604020202020204" pitchFamily="34" charset="0"/>
                <a:ea typeface="Arial" panose="020B0604020202020204" pitchFamily="34" charset="0"/>
              </a:rPr>
              <a:t>Peri’s</a:t>
            </a:r>
            <a:r>
              <a:rPr lang="en-GB" sz="1800" dirty="0">
                <a:latin typeface="Arial" panose="020B0604020202020204" pitchFamily="34" charset="0"/>
                <a:ea typeface="Arial" panose="020B0604020202020204" pitchFamily="34" charset="0"/>
              </a:rPr>
              <a:t> wellbeing room offers a safe environment where she can listen to each child to better understand any areas of concern a child may have. Miss </a:t>
            </a:r>
            <a:r>
              <a:rPr lang="en-GB" sz="1800" dirty="0" err="1">
                <a:latin typeface="Arial" panose="020B0604020202020204" pitchFamily="34" charset="0"/>
                <a:ea typeface="Arial" panose="020B0604020202020204" pitchFamily="34" charset="0"/>
              </a:rPr>
              <a:t>Peri</a:t>
            </a:r>
            <a:r>
              <a:rPr lang="en-GB" sz="1800" dirty="0">
                <a:latin typeface="Arial" panose="020B0604020202020204" pitchFamily="34" charset="0"/>
                <a:ea typeface="Arial" panose="020B0604020202020204" pitchFamily="34" charset="0"/>
              </a:rPr>
              <a:t> firmly believes a child should never just survive school, all students should be content and thrive within a safe environment.  </a:t>
            </a:r>
          </a:p>
          <a:p>
            <a:pPr>
              <a:lnSpc>
                <a:spcPct val="115000"/>
              </a:lnSpc>
            </a:pPr>
            <a:r>
              <a:rPr lang="en-GB" dirty="0">
                <a:latin typeface="Arial" panose="020B0604020202020204" pitchFamily="34" charset="0"/>
                <a:ea typeface="Arial" panose="020B0604020202020204" pitchFamily="34" charset="0"/>
              </a:rPr>
              <a:t> </a:t>
            </a:r>
          </a:p>
        </p:txBody>
      </p:sp>
      <p:sp>
        <p:nvSpPr>
          <p:cNvPr id="4" name="Rectangle 3"/>
          <p:cNvSpPr/>
          <p:nvPr/>
        </p:nvSpPr>
        <p:spPr>
          <a:xfrm>
            <a:off x="915988" y="356671"/>
            <a:ext cx="5770562" cy="914400"/>
          </a:xfrm>
          <a:prstGeom prst="rect">
            <a:avLst/>
          </a:prstGeom>
          <a:solidFill>
            <a:srgbClr val="9999FF"/>
          </a:solidFill>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smtClean="0"/>
              <a:t>Student Well Being</a:t>
            </a:r>
            <a:endParaRPr lang="en-GB"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8" y="5986348"/>
            <a:ext cx="2161724" cy="2702155"/>
          </a:xfrm>
          <a:prstGeom prst="rect">
            <a:avLst/>
          </a:prstGeom>
        </p:spPr>
      </p:pic>
      <p:sp>
        <p:nvSpPr>
          <p:cNvPr id="5" name="TextBox 4"/>
          <p:cNvSpPr txBox="1"/>
          <p:nvPr/>
        </p:nvSpPr>
        <p:spPr>
          <a:xfrm>
            <a:off x="3916907" y="5733419"/>
            <a:ext cx="3256212" cy="2873094"/>
          </a:xfrm>
          <a:prstGeom prst="rect">
            <a:avLst/>
          </a:prstGeom>
          <a:noFill/>
        </p:spPr>
        <p:txBody>
          <a:bodyPr wrap="square" rtlCol="0">
            <a:spAutoFit/>
          </a:bodyPr>
          <a:lstStyle/>
          <a:p>
            <a:r>
              <a:rPr lang="en-GB" sz="2000" dirty="0">
                <a:latin typeface="Arial" panose="020B0604020202020204" pitchFamily="34" charset="0"/>
                <a:ea typeface="Arial" panose="020B0604020202020204" pitchFamily="34" charset="0"/>
              </a:rPr>
              <a:t>Miss </a:t>
            </a:r>
            <a:r>
              <a:rPr lang="en-GB" sz="2000" dirty="0" err="1">
                <a:latin typeface="Arial" panose="020B0604020202020204" pitchFamily="34" charset="0"/>
                <a:ea typeface="Arial" panose="020B0604020202020204" pitchFamily="34" charset="0"/>
              </a:rPr>
              <a:t>Peri</a:t>
            </a:r>
            <a:r>
              <a:rPr lang="en-GB" sz="2000" dirty="0">
                <a:latin typeface="Arial" panose="020B0604020202020204" pitchFamily="34" charset="0"/>
                <a:ea typeface="Arial" panose="020B0604020202020204" pitchFamily="34" charset="0"/>
              </a:rPr>
              <a:t> says  </a:t>
            </a:r>
          </a:p>
          <a:p>
            <a:endParaRPr lang="en-GB" sz="2000" dirty="0" smtClean="0">
              <a:latin typeface="Arial" panose="020B0604020202020204" pitchFamily="34" charset="0"/>
              <a:ea typeface="Arial" panose="020B0604020202020204" pitchFamily="34" charset="0"/>
            </a:endParaRPr>
          </a:p>
          <a:p>
            <a:r>
              <a:rPr lang="en-GB" sz="2000" dirty="0" smtClean="0">
                <a:latin typeface="Arial" panose="020B0604020202020204" pitchFamily="34" charset="0"/>
                <a:ea typeface="Arial" panose="020B0604020202020204" pitchFamily="34" charset="0"/>
              </a:rPr>
              <a:t>“ </a:t>
            </a:r>
            <a:r>
              <a:rPr lang="en-GB" sz="2000" i="1" dirty="0">
                <a:latin typeface="Arial" panose="020B0604020202020204" pitchFamily="34" charset="0"/>
                <a:ea typeface="Arial" panose="020B0604020202020204" pitchFamily="34" charset="0"/>
              </a:rPr>
              <a:t>my role is so rewarding and important, I look forward each day to spending time with our lovely students and to supporting them in all areas of school </a:t>
            </a:r>
            <a:r>
              <a:rPr lang="en-GB" sz="2000" i="1" dirty="0" smtClean="0">
                <a:latin typeface="Arial" panose="020B0604020202020204" pitchFamily="34" charset="0"/>
                <a:ea typeface="Arial" panose="020B0604020202020204" pitchFamily="34" charset="0"/>
              </a:rPr>
              <a:t>life”</a:t>
            </a:r>
            <a:endParaRPr lang="en-GB" sz="2000" i="1" dirty="0"/>
          </a:p>
        </p:txBody>
      </p:sp>
    </p:spTree>
    <p:extLst>
      <p:ext uri="{BB962C8B-B14F-4D97-AF65-F5344CB8AC3E}">
        <p14:creationId xmlns:p14="http://schemas.microsoft.com/office/powerpoint/2010/main" val="178703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24350"/>
            <a:ext cx="7543800" cy="623248"/>
          </a:xfrm>
          <a:prstGeom prst="rect">
            <a:avLst/>
          </a:prstGeom>
        </p:spPr>
        <p:txBody>
          <a:bodyPr wrap="square">
            <a:spAutoFit/>
          </a:bodyPr>
          <a:lstStyle/>
          <a:p>
            <a:pPr>
              <a:lnSpc>
                <a:spcPct val="115000"/>
              </a:lnSpc>
            </a:pPr>
            <a:r>
              <a:rPr lang="en-GB" dirty="0">
                <a:latin typeface="Arial" panose="020B0604020202020204" pitchFamily="34" charset="0"/>
                <a:ea typeface="Arial" panose="020B0604020202020204" pitchFamily="34" charset="0"/>
              </a:rPr>
              <a:t> </a:t>
            </a:r>
          </a:p>
          <a:p>
            <a:pPr>
              <a:lnSpc>
                <a:spcPct val="115000"/>
              </a:lnSpc>
            </a:pPr>
            <a:r>
              <a:rPr lang="en-GB" sz="1600" dirty="0">
                <a:latin typeface="Arial" panose="020B0604020202020204" pitchFamily="34" charset="0"/>
                <a:ea typeface="Arial" panose="020B0604020202020204" pitchFamily="34" charset="0"/>
              </a:rPr>
              <a:t> </a:t>
            </a:r>
          </a:p>
        </p:txBody>
      </p:sp>
      <p:sp>
        <p:nvSpPr>
          <p:cNvPr id="3" name="Rectangle 2"/>
          <p:cNvSpPr/>
          <p:nvPr/>
        </p:nvSpPr>
        <p:spPr>
          <a:xfrm>
            <a:off x="886619" y="477162"/>
            <a:ext cx="5770562" cy="914400"/>
          </a:xfrm>
          <a:prstGeom prst="rect">
            <a:avLst/>
          </a:prstGeom>
          <a:solidFill>
            <a:srgbClr val="9999FF"/>
          </a:solidFill>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smtClean="0"/>
              <a:t>Student Well Being</a:t>
            </a:r>
            <a:endParaRPr lang="en-GB"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87" y="1883042"/>
            <a:ext cx="3620294" cy="2752932"/>
          </a:xfrm>
          <a:prstGeom prst="rect">
            <a:avLst/>
          </a:prstGeom>
        </p:spPr>
      </p:pic>
      <p:sp>
        <p:nvSpPr>
          <p:cNvPr id="6" name="TextBox 5"/>
          <p:cNvSpPr txBox="1"/>
          <p:nvPr/>
        </p:nvSpPr>
        <p:spPr>
          <a:xfrm>
            <a:off x="4558109" y="1946375"/>
            <a:ext cx="2646362" cy="2309415"/>
          </a:xfrm>
          <a:prstGeom prst="rect">
            <a:avLst/>
          </a:prstGeom>
          <a:noFill/>
        </p:spPr>
        <p:txBody>
          <a:bodyPr wrap="square" rtlCol="0">
            <a:spAutoFit/>
          </a:bodyPr>
          <a:lstStyle/>
          <a:p>
            <a:pPr>
              <a:lnSpc>
                <a:spcPct val="115000"/>
              </a:lnSpc>
            </a:pPr>
            <a:r>
              <a:rPr lang="en-GB" sz="3200" dirty="0">
                <a:latin typeface="Arial" panose="020B0604020202020204" pitchFamily="34" charset="0"/>
                <a:ea typeface="Arial" panose="020B0604020202020204" pitchFamily="34" charset="0"/>
              </a:rPr>
              <a:t>Emotional   Literacy   Support   Assistant</a:t>
            </a:r>
          </a:p>
        </p:txBody>
      </p:sp>
      <p:sp>
        <p:nvSpPr>
          <p:cNvPr id="5" name="Rectangle 4"/>
          <p:cNvSpPr/>
          <p:nvPr/>
        </p:nvSpPr>
        <p:spPr>
          <a:xfrm>
            <a:off x="420914" y="5052788"/>
            <a:ext cx="6576445" cy="5016758"/>
          </a:xfrm>
          <a:prstGeom prst="rect">
            <a:avLst/>
          </a:prstGeom>
        </p:spPr>
        <p:txBody>
          <a:bodyPr wrap="square">
            <a:spAutoFit/>
          </a:bodyPr>
          <a:lstStyle/>
          <a:p>
            <a:r>
              <a:rPr lang="en-US" sz="1600" dirty="0">
                <a:latin typeface="Arial" panose="020B0604020202020204" pitchFamily="34" charset="0"/>
              </a:rPr>
              <a:t>What is ELSA and who can benefit from this service? </a:t>
            </a:r>
            <a:endParaRPr lang="en-US" sz="1600" dirty="0"/>
          </a:p>
          <a:p>
            <a:r>
              <a:rPr lang="en-US" sz="1600" dirty="0">
                <a:latin typeface="Arial" panose="020B0604020202020204" pitchFamily="34" charset="0"/>
              </a:rPr>
              <a:t>ELSA offers individual sessions as well as group sessions, it is a time where feelings can be shared in a safe and non </a:t>
            </a:r>
            <a:r>
              <a:rPr lang="en-US" sz="1600" dirty="0" smtClean="0">
                <a:latin typeface="Arial" panose="020B0604020202020204" pitchFamily="34" charset="0"/>
              </a:rPr>
              <a:t>judgmental </a:t>
            </a:r>
            <a:r>
              <a:rPr lang="en-US" sz="1600" dirty="0">
                <a:latin typeface="Arial" panose="020B0604020202020204" pitchFamily="34" charset="0"/>
              </a:rPr>
              <a:t>environment. The trained Elsa practitioner works with the child, carefully planning activities that encompass a learning objective.</a:t>
            </a:r>
            <a:endParaRPr lang="en-US" sz="1600" dirty="0"/>
          </a:p>
          <a:p>
            <a:r>
              <a:rPr lang="en-US" sz="1600" dirty="0">
                <a:latin typeface="Arial" panose="020B0604020202020204" pitchFamily="34" charset="0"/>
              </a:rPr>
              <a:t/>
            </a:r>
            <a:br>
              <a:rPr lang="en-US" sz="1600" dirty="0">
                <a:latin typeface="Arial" panose="020B0604020202020204" pitchFamily="34" charset="0"/>
              </a:rPr>
            </a:br>
            <a:endParaRPr lang="en-US" sz="1600" dirty="0"/>
          </a:p>
          <a:p>
            <a:r>
              <a:rPr lang="en-US" sz="1600" dirty="0">
                <a:latin typeface="Arial" panose="020B0604020202020204" pitchFamily="34" charset="0"/>
              </a:rPr>
              <a:t>ELSA group sessions have emotional welfare at the heart of each session. Children are encouraged to work together in sharing feelings and experiences which help with social skills, friendships, and all work to achieve a sense of belonging.</a:t>
            </a:r>
            <a:endParaRPr lang="en-US" sz="1600" dirty="0"/>
          </a:p>
          <a:p>
            <a:r>
              <a:rPr lang="en-US" sz="1600" dirty="0">
                <a:latin typeface="Arial" panose="020B0604020202020204" pitchFamily="34" charset="0"/>
              </a:rPr>
              <a:t> </a:t>
            </a:r>
            <a:endParaRPr lang="en-US" sz="1600" dirty="0"/>
          </a:p>
          <a:p>
            <a:r>
              <a:rPr lang="en-US" sz="1600" dirty="0">
                <a:latin typeface="Arial" panose="020B0604020202020204" pitchFamily="34" charset="0"/>
              </a:rPr>
              <a:t>Our Elsa staff work with children to help them become more secure and confident in school  assisting them to reach their educational potential. Miss Heidi and Miss Nicole are both ELSA trained and highly experienced in delivering ELSA. </a:t>
            </a:r>
            <a:endParaRPr lang="en-US" sz="1600" dirty="0"/>
          </a:p>
          <a:p>
            <a:r>
              <a:rPr lang="en-US" sz="1600" dirty="0">
                <a:latin typeface="Arial" panose="020B0604020202020204" pitchFamily="34" charset="0"/>
              </a:rPr>
              <a:t>They are totally committed to delivering an emotional wellbeing service that enriches the lives of all students who require additional support. </a:t>
            </a:r>
            <a:endParaRPr lang="en-US" sz="1600" dirty="0"/>
          </a:p>
          <a:p>
            <a:r>
              <a:rPr lang="en-US" sz="1600" dirty="0"/>
              <a:t/>
            </a:r>
            <a:br>
              <a:rPr lang="en-US" sz="1600" dirty="0"/>
            </a:br>
            <a:endParaRPr lang="en-GB" sz="1600" dirty="0"/>
          </a:p>
        </p:txBody>
      </p:sp>
    </p:spTree>
    <p:extLst>
      <p:ext uri="{BB962C8B-B14F-4D97-AF65-F5344CB8AC3E}">
        <p14:creationId xmlns:p14="http://schemas.microsoft.com/office/powerpoint/2010/main" val="26377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50" y="227309"/>
            <a:ext cx="6038850" cy="11620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5400" dirty="0" smtClean="0">
                <a:ln w="0"/>
                <a:solidFill>
                  <a:schemeClr val="tx1"/>
                </a:solidFill>
                <a:effectLst>
                  <a:outerShdw blurRad="38100" dist="19050" dir="2700000" algn="tl" rotWithShape="0">
                    <a:schemeClr val="dk1">
                      <a:alpha val="40000"/>
                    </a:schemeClr>
                  </a:outerShdw>
                </a:effectLst>
              </a:rPr>
              <a:t>House News</a:t>
            </a:r>
            <a:endParaRPr lang="en-GB" sz="5400" dirty="0">
              <a:ln w="0"/>
              <a:solidFill>
                <a:schemeClr val="tx1"/>
              </a:solidFill>
              <a:effectLst>
                <a:outerShdw blurRad="38100" dist="19050" dir="2700000" algn="tl" rotWithShape="0">
                  <a:schemeClr val="dk1">
                    <a:alpha val="40000"/>
                  </a:schemeClr>
                </a:outerShdw>
              </a:effectLst>
            </a:endParaRPr>
          </a:p>
        </p:txBody>
      </p:sp>
      <p:pic>
        <p:nvPicPr>
          <p:cNvPr id="3074" name="Picture 2" descr="https://lh7-us.googleusercontent.com/4MI9tkAKVqe2mlyVTACxBLLNrcE9Q-Ph8qdnwawlTo2VQ-16PsiPp1-xm1d4An07kqjthQV1rx6VjYMAOGnRsSy7MfAe5G721FtoZ2oT7laaKQgKoGfCi3_okep08-dawHsch_KDcKOxHHkZyPuJC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609850"/>
            <a:ext cx="2312331" cy="12652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7-us.googleusercontent.com/48ET0Y1IV_nvgGQRgKycywafvNeUpKqMlYGUDOcwYFNzNFgyoqeRrldKzXXspz8UyCkScwc1mDtZsWf_EZZaHII2ybxsIw8LJ-O4fb5ZQY36t5Iu_akBp2L9igEW4SpW3TwcZmKEVBIif9ohxgrLm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859" y="2756196"/>
            <a:ext cx="2171700" cy="12225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7-us.googleusercontent.com/RMPCxPNru5HrzBStTEfqeWxR0AMPX4_xEF2xcUoZKnZirX6GUOqVphAT4487442q94yyWoorjRR_Llw3b3QclBPdon_MXnkKzpDEkieQ7Jna8mFKKB6BvIRtWuujEVF62TMPfyezWA5x1RIgg59MCW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2660439"/>
            <a:ext cx="2220912" cy="1177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700" y="5249863"/>
            <a:ext cx="6534150" cy="3570208"/>
          </a:xfrm>
          <a:prstGeom prst="rect">
            <a:avLst/>
          </a:prstGeom>
          <a:noFill/>
        </p:spPr>
        <p:txBody>
          <a:bodyPr wrap="square" rtlCol="0">
            <a:spAutoFit/>
          </a:bodyPr>
          <a:lstStyle/>
          <a:p>
            <a:r>
              <a:rPr lang="en-US" sz="1800" dirty="0"/>
              <a:t>Every student at Brookes is placed in one of our three pastoral Houses. Throughout the year they compete in challenges and competitions to gain valuable points towards the overall House competition. </a:t>
            </a:r>
          </a:p>
          <a:p>
            <a:r>
              <a:rPr lang="en-US" sz="1800" dirty="0"/>
              <a:t/>
            </a:r>
            <a:br>
              <a:rPr lang="en-US" sz="1800" dirty="0"/>
            </a:br>
            <a:r>
              <a:rPr lang="en-US" sz="1800" dirty="0"/>
              <a:t>We began the year with a whole school competition to design new House logos, to go with our new House names - which are Falcons, Hawks and Eagles. Henry Barron was our elected winner with a fantastic design. With our new </a:t>
            </a:r>
            <a:r>
              <a:rPr lang="en-US" sz="1800" dirty="0" smtClean="0"/>
              <a:t>house </a:t>
            </a:r>
            <a:r>
              <a:rPr lang="en-US" sz="1800" dirty="0"/>
              <a:t>names, </a:t>
            </a:r>
            <a:r>
              <a:rPr lang="en-US" sz="1800" dirty="0" smtClean="0"/>
              <a:t>new </a:t>
            </a:r>
            <a:r>
              <a:rPr lang="en-US" sz="1800" dirty="0"/>
              <a:t>h</a:t>
            </a:r>
            <a:r>
              <a:rPr lang="en-US" sz="1800" dirty="0" smtClean="0"/>
              <a:t>ouse </a:t>
            </a:r>
            <a:r>
              <a:rPr lang="en-US" sz="1800" dirty="0"/>
              <a:t>logos and </a:t>
            </a:r>
            <a:r>
              <a:rPr lang="en-US" sz="1800" dirty="0" smtClean="0"/>
              <a:t>new </a:t>
            </a:r>
            <a:r>
              <a:rPr lang="en-US" sz="1800" dirty="0"/>
              <a:t>h</a:t>
            </a:r>
            <a:r>
              <a:rPr lang="en-US" sz="1800" dirty="0" smtClean="0"/>
              <a:t>ouse </a:t>
            </a:r>
            <a:r>
              <a:rPr lang="en-US" sz="1800" dirty="0"/>
              <a:t>c</a:t>
            </a:r>
            <a:r>
              <a:rPr lang="en-US" sz="1800" dirty="0" smtClean="0"/>
              <a:t>aptains</a:t>
            </a:r>
            <a:r>
              <a:rPr lang="en-US" sz="1800" dirty="0"/>
              <a:t>, we were ready to reinvigorate our House </a:t>
            </a:r>
            <a:r>
              <a:rPr lang="en-US" sz="1800" dirty="0" err="1"/>
              <a:t>programme</a:t>
            </a:r>
            <a:r>
              <a:rPr lang="en-US" sz="1800" dirty="0"/>
              <a:t>. </a:t>
            </a:r>
          </a:p>
          <a:p>
            <a:r>
              <a:rPr lang="en-US" dirty="0"/>
              <a:t/>
            </a:r>
            <a:br>
              <a:rPr lang="en-US" dirty="0"/>
            </a:br>
            <a:endParaRPr lang="en-GB" dirty="0"/>
          </a:p>
        </p:txBody>
      </p:sp>
    </p:spTree>
    <p:extLst>
      <p:ext uri="{BB962C8B-B14F-4D97-AF65-F5344CB8AC3E}">
        <p14:creationId xmlns:p14="http://schemas.microsoft.com/office/powerpoint/2010/main" val="320012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457200"/>
            <a:ext cx="6134100" cy="11049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5400" dirty="0" smtClean="0">
                <a:ln w="0"/>
                <a:solidFill>
                  <a:schemeClr val="tx1"/>
                </a:solidFill>
                <a:effectLst>
                  <a:outerShdw blurRad="38100" dist="19050" dir="2700000" algn="tl" rotWithShape="0">
                    <a:schemeClr val="dk1">
                      <a:alpha val="40000"/>
                    </a:schemeClr>
                  </a:outerShdw>
                </a:effectLst>
              </a:rPr>
              <a:t>House News</a:t>
            </a:r>
            <a:endParaRPr lang="en-GB" sz="540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390525" y="2146726"/>
            <a:ext cx="7105650" cy="3293209"/>
          </a:xfrm>
          <a:prstGeom prst="rect">
            <a:avLst/>
          </a:prstGeom>
          <a:noFill/>
        </p:spPr>
        <p:txBody>
          <a:bodyPr wrap="square" rtlCol="0">
            <a:spAutoFit/>
          </a:bodyPr>
          <a:lstStyle/>
          <a:p>
            <a:r>
              <a:rPr lang="en-US" sz="1600" dirty="0"/>
              <a:t>Since the beginning of the year students have competed in various year group, individual and whole school competitions. We have seen an increase in individual House points being awarded, which all add up to the overall total. Students receive certificates and badges according to the number of points received. At the end of this term we will have a total of 65 students receive various awards. House Competitions include our monthly fitness challenge, </a:t>
            </a:r>
            <a:r>
              <a:rPr lang="en-US" sz="1600" dirty="0" err="1"/>
              <a:t>C</a:t>
            </a:r>
            <a:r>
              <a:rPr lang="en-US" sz="1600" dirty="0" err="1" smtClean="0"/>
              <a:t>olour</a:t>
            </a:r>
            <a:r>
              <a:rPr lang="en-US" sz="1600" dirty="0" smtClean="0"/>
              <a:t> </a:t>
            </a:r>
            <a:r>
              <a:rPr lang="en-US" sz="1600" dirty="0"/>
              <a:t>Day, Penny Wars, Christmas Assembly, Saturday Cross Country Series, Photography and many </a:t>
            </a:r>
            <a:r>
              <a:rPr lang="en-US" sz="1600" dirty="0" smtClean="0"/>
              <a:t>more</a:t>
            </a:r>
            <a:r>
              <a:rPr lang="en-US" sz="1600" dirty="0"/>
              <a:t>. </a:t>
            </a:r>
          </a:p>
          <a:p>
            <a:r>
              <a:rPr lang="en-US" sz="1600" dirty="0"/>
              <a:t/>
            </a:r>
            <a:br>
              <a:rPr lang="en-US" sz="1600" dirty="0"/>
            </a:br>
            <a:r>
              <a:rPr lang="en-US" sz="1600" dirty="0"/>
              <a:t>The students have been amazing in bringing such positivity and energy to the House </a:t>
            </a:r>
            <a:r>
              <a:rPr lang="en-US" sz="1600" dirty="0" err="1"/>
              <a:t>programme</a:t>
            </a:r>
            <a:r>
              <a:rPr lang="en-US" sz="1600" dirty="0"/>
              <a:t> and we are only just getting started. </a:t>
            </a:r>
          </a:p>
          <a:p>
            <a:r>
              <a:rPr lang="en-US" sz="1600" dirty="0"/>
              <a:t/>
            </a:r>
            <a:br>
              <a:rPr lang="en-US" sz="1600" dirty="0"/>
            </a:br>
            <a:endParaRPr lang="en-GB" sz="1600" dirty="0"/>
          </a:p>
        </p:txBody>
      </p:sp>
      <p:pic>
        <p:nvPicPr>
          <p:cNvPr id="6146" name="Picture 2" descr="https://lh7-us.googleusercontent.com/kMbVSWP1p0bll7Np8xWjWUdbRZv2lyJ6nMdrUdlzoLIPAAo-sShQZvgADDH86NyNuR3qIXfyksAWblBB2hoPdZ2j5VUe3Gar2UFYg6OVYeE-H_oJw4T4LPKjp5NgudLpf2t_EikdMXc_bJjHV_Sf0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6024562"/>
            <a:ext cx="2047875" cy="27336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7-us.googleusercontent.com/JQTzraI-hMk2kqoOeqGD1M12dZml228KNrYBXZOJ8H_s5kuei7I9Yb5n8JOHvtmBw_WtuDqRhacOUOq652LOrr7rzVruUBDhgNLW71cEIPRz6LlAcmFdFnKd5vEbBH4NKm2fFNoeNS4lze-ey0JRY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38" y="6024562"/>
            <a:ext cx="2047875"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650" y="1790699"/>
            <a:ext cx="6419850" cy="2862322"/>
          </a:xfrm>
          <a:prstGeom prst="rect">
            <a:avLst/>
          </a:prstGeom>
        </p:spPr>
        <p:txBody>
          <a:bodyPr wrap="square">
            <a:spAutoFit/>
          </a:bodyPr>
          <a:lstStyle/>
          <a:p>
            <a:pPr algn="just"/>
            <a:r>
              <a:rPr lang="en-US" sz="1800" dirty="0">
                <a:latin typeface="Arial" panose="020B0604020202020204" pitchFamily="34" charset="0"/>
              </a:rPr>
              <a:t>As we close the Boarding House doors for the Christmas Holidays, we take time to reflect on the busy, vibrant and festive term. The Boarding house </a:t>
            </a:r>
            <a:r>
              <a:rPr lang="en-US" sz="1800" dirty="0" smtClean="0">
                <a:latin typeface="Arial" panose="020B0604020202020204" pitchFamily="34" charset="0"/>
              </a:rPr>
              <a:t>really </a:t>
            </a:r>
            <a:r>
              <a:rPr lang="en-US" sz="1800" dirty="0">
                <a:latin typeface="Arial" panose="020B0604020202020204" pitchFamily="34" charset="0"/>
              </a:rPr>
              <a:t>does feel like a home away from home. The Boarders are coming together as one big family, they look out for each other and really enjoy each other's company in and out of school hours. This year we welcomed two new Boarders, one from Mexico and one from England. We have so many highlights it would be impossible to list them all. We started the year with a wonderful welcome back BBQ, enjoyed in our fabulous setting. </a:t>
            </a:r>
            <a:endParaRPr lang="en-US" sz="1800" dirty="0"/>
          </a:p>
        </p:txBody>
      </p:sp>
      <p:sp>
        <p:nvSpPr>
          <p:cNvPr id="3" name="Rectangle 2"/>
          <p:cNvSpPr/>
          <p:nvPr/>
        </p:nvSpPr>
        <p:spPr>
          <a:xfrm>
            <a:off x="457200" y="381000"/>
            <a:ext cx="6191250" cy="10858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ln w="0"/>
                <a:solidFill>
                  <a:schemeClr val="tx1"/>
                </a:solidFill>
                <a:effectLst>
                  <a:outerShdw blurRad="38100" dist="19050" dir="2700000" algn="tl" rotWithShape="0">
                    <a:schemeClr val="dk1">
                      <a:alpha val="40000"/>
                    </a:schemeClr>
                  </a:outerShdw>
                </a:effectLst>
              </a:rPr>
              <a:t>Boarding House News</a:t>
            </a:r>
            <a:endParaRPr lang="en-GB" sz="3200" dirty="0">
              <a:ln w="0"/>
              <a:solidFill>
                <a:schemeClr val="tx1"/>
              </a:solidFill>
              <a:effectLst>
                <a:outerShdw blurRad="38100" dist="19050" dir="2700000" algn="tl" rotWithShape="0">
                  <a:schemeClr val="dk1">
                    <a:alpha val="40000"/>
                  </a:schemeClr>
                </a:outerShdw>
              </a:effectLst>
            </a:endParaRPr>
          </a:p>
        </p:txBody>
      </p:sp>
      <p:pic>
        <p:nvPicPr>
          <p:cNvPr id="4" name="Picture 2" descr="https://lh7-us.googleusercontent.com/e3oQa3yfpLRC9r3c4wrXZFhCHUefARvHoFBnBl6HLvLU6KhHg3Gw9Wd3RWx-DgiZf0v8ZaHQaLlEBR5CGB8LGqYao-hyaZqyMj6-J3nhgzeD0uf1YDgB3J7Kh3Hg7d3ibaAmPnIFHtajpq9-XxQ18z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07867"/>
            <a:ext cx="4152900" cy="3114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7-us.googleusercontent.com/Ru3cYa8rk8u6zW8MwtfREc21Sx4JkeRL-MCHs-BhN8ol_pNK8i1VLJwTV5HUk7SSAzUXjFNySF-yDHB_hN0rtUBrPHDVAbn3A6yltUXmL9BWXOBhkaVp5att_pqsG2kkfKicfjtWhsAQVTBIkXE7s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6328076"/>
            <a:ext cx="2708275" cy="201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6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66" y="374857"/>
            <a:ext cx="1970778" cy="1970778"/>
          </a:xfrm>
          <a:prstGeom prst="rect">
            <a:avLst/>
          </a:prstGeom>
        </p:spPr>
      </p:pic>
      <p:sp>
        <p:nvSpPr>
          <p:cNvPr id="6" name="Rectangle 5"/>
          <p:cNvSpPr/>
          <p:nvPr/>
        </p:nvSpPr>
        <p:spPr>
          <a:xfrm>
            <a:off x="327546" y="2345635"/>
            <a:ext cx="7358945" cy="4196020"/>
          </a:xfrm>
          <a:prstGeom prst="rect">
            <a:avLst/>
          </a:prstGeom>
        </p:spPr>
        <p:txBody>
          <a:bodyPr wrap="square">
            <a:spAutoFit/>
          </a:bodyPr>
          <a:lstStyle/>
          <a:p>
            <a:pPr>
              <a:spcAft>
                <a:spcPts val="800"/>
              </a:spcAft>
            </a:pPr>
            <a:r>
              <a:rPr lang="en-US" sz="1600" dirty="0">
                <a:latin typeface="+mn-lt"/>
              </a:rPr>
              <a:t>Dear Parents,</a:t>
            </a:r>
          </a:p>
          <a:p>
            <a:pPr>
              <a:spcAft>
                <a:spcPts val="800"/>
              </a:spcAft>
            </a:pPr>
            <a:r>
              <a:rPr lang="en-US" sz="1600" dirty="0" smtClean="0">
                <a:latin typeface="+mn-lt"/>
              </a:rPr>
              <a:t>Autumn </a:t>
            </a:r>
            <a:r>
              <a:rPr lang="en-US" sz="1600" dirty="0">
                <a:latin typeface="+mn-lt"/>
              </a:rPr>
              <a:t>term is such a busy </a:t>
            </a:r>
            <a:r>
              <a:rPr lang="en-US" sz="1600" dirty="0" smtClean="0">
                <a:latin typeface="+mn-lt"/>
              </a:rPr>
              <a:t>with our families joining our school and more recently with all Christmas events.</a:t>
            </a:r>
            <a:endParaRPr lang="en-US" sz="1600" dirty="0">
              <a:latin typeface="+mn-lt"/>
            </a:endParaRPr>
          </a:p>
          <a:p>
            <a:pPr>
              <a:spcAft>
                <a:spcPts val="800"/>
              </a:spcAft>
            </a:pPr>
            <a:r>
              <a:rPr lang="en-US" sz="1600" dirty="0">
                <a:latin typeface="+mn-lt"/>
              </a:rPr>
              <a:t>It was so good to see so many parents joining us to celebrate their child's learning at Book Looks and </a:t>
            </a:r>
            <a:r>
              <a:rPr lang="en-US" sz="1600" dirty="0" smtClean="0">
                <a:latin typeface="+mn-lt"/>
              </a:rPr>
              <a:t>Assemblies. I </a:t>
            </a:r>
            <a:r>
              <a:rPr lang="en-US" sz="1600" dirty="0">
                <a:latin typeface="+mn-lt"/>
              </a:rPr>
              <a:t>am very pleased with our new initiatives and enhanced curriculum such as the </a:t>
            </a:r>
            <a:r>
              <a:rPr lang="en-US" sz="1600" dirty="0" smtClean="0">
                <a:latin typeface="+mn-lt"/>
              </a:rPr>
              <a:t>Design </a:t>
            </a:r>
            <a:r>
              <a:rPr lang="en-US" sz="1600" dirty="0">
                <a:latin typeface="+mn-lt"/>
              </a:rPr>
              <a:t>&amp; Technology for Lower School and Key Stage 3 </a:t>
            </a:r>
            <a:r>
              <a:rPr lang="en-US" sz="1600" dirty="0" smtClean="0">
                <a:latin typeface="+mn-lt"/>
              </a:rPr>
              <a:t>which </a:t>
            </a:r>
            <a:r>
              <a:rPr lang="en-US" sz="1600" dirty="0">
                <a:latin typeface="+mn-lt"/>
              </a:rPr>
              <a:t>is showcased in this edition. A big thank you for the PTA for helping these initiatives too by funding sewing </a:t>
            </a:r>
            <a:r>
              <a:rPr lang="en-US" sz="1600" dirty="0" smtClean="0">
                <a:latin typeface="+mn-lt"/>
              </a:rPr>
              <a:t>machines.</a:t>
            </a:r>
            <a:endParaRPr lang="en-US" sz="1600" dirty="0">
              <a:latin typeface="+mn-lt"/>
            </a:endParaRPr>
          </a:p>
          <a:p>
            <a:pPr>
              <a:spcAft>
                <a:spcPts val="800"/>
              </a:spcAft>
            </a:pPr>
            <a:r>
              <a:rPr lang="en-US" sz="1600" dirty="0">
                <a:latin typeface="+mn-lt"/>
              </a:rPr>
              <a:t>I was overwhelmed with all your generosity both with our Harvest collections and the ‘Christmas Shoebox Appeal’, thinking and caring for others is so important as well as celebrating our own success. </a:t>
            </a:r>
          </a:p>
          <a:p>
            <a:pPr>
              <a:spcAft>
                <a:spcPts val="800"/>
              </a:spcAft>
            </a:pPr>
            <a:r>
              <a:rPr lang="en-US" sz="1600" dirty="0">
                <a:latin typeface="+mn-lt"/>
              </a:rPr>
              <a:t>Our Parent Portal is now up and running, I hope you have all managed to download the app, which will keep you updated on Diary events and also your child’s achievements</a:t>
            </a:r>
            <a:r>
              <a:rPr lang="en-US" sz="1600" dirty="0" smtClean="0">
                <a:latin typeface="+mn-lt"/>
              </a:rPr>
              <a:t>.</a:t>
            </a:r>
            <a:r>
              <a:rPr lang="en-US" sz="1600" dirty="0">
                <a:latin typeface="+mn-lt"/>
              </a:rPr>
              <a:t/>
            </a:r>
            <a:br>
              <a:rPr lang="en-US" sz="1600" dirty="0">
                <a:latin typeface="+mn-lt"/>
              </a:rPr>
            </a:br>
            <a:endParaRPr lang="en-GB" sz="1600" dirty="0">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3918">
            <a:off x="4468094" y="492187"/>
            <a:ext cx="1831628" cy="1373721"/>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94312458"/>
              </p:ext>
            </p:extLst>
          </p:nvPr>
        </p:nvGraphicFramePr>
        <p:xfrm>
          <a:off x="4884877" y="6787877"/>
          <a:ext cx="1881646" cy="2662766"/>
        </p:xfrm>
        <a:graphic>
          <a:graphicData uri="http://schemas.openxmlformats.org/presentationml/2006/ole">
            <mc:AlternateContent xmlns:mc="http://schemas.openxmlformats.org/markup-compatibility/2006">
              <mc:Choice xmlns:v="urn:schemas-microsoft-com:vml" Requires="v">
                <p:oleObj spid="_x0000_s1041" name="Acrobat Document" r:id="rId5" imgW="5667351" imgH="8019870" progId="Acrobat.Document.DC">
                  <p:embed/>
                </p:oleObj>
              </mc:Choice>
              <mc:Fallback>
                <p:oleObj name="Acrobat Document" r:id="rId5" imgW="5667351" imgH="8019870" progId="Acrobat.Document.DC">
                  <p:embed/>
                  <p:pic>
                    <p:nvPicPr>
                      <p:cNvPr id="0" name=""/>
                      <p:cNvPicPr/>
                      <p:nvPr/>
                    </p:nvPicPr>
                    <p:blipFill>
                      <a:blip r:embed="rId6"/>
                      <a:stretch>
                        <a:fillRect/>
                      </a:stretch>
                    </p:blipFill>
                    <p:spPr>
                      <a:xfrm>
                        <a:off x="4884877" y="6787877"/>
                        <a:ext cx="1881646" cy="2662766"/>
                      </a:xfrm>
                      <a:prstGeom prst="rect">
                        <a:avLst/>
                      </a:prstGeom>
                    </p:spPr>
                  </p:pic>
                </p:oleObj>
              </mc:Fallback>
            </mc:AlternateContent>
          </a:graphicData>
        </a:graphic>
      </p:graphicFrame>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06582">
            <a:off x="739116" y="7034297"/>
            <a:ext cx="2143010" cy="1607258"/>
          </a:xfrm>
          <a:prstGeom prst="rect">
            <a:avLst/>
          </a:prstGeom>
        </p:spPr>
      </p:pic>
    </p:spTree>
    <p:extLst>
      <p:ext uri="{BB962C8B-B14F-4D97-AF65-F5344CB8AC3E}">
        <p14:creationId xmlns:p14="http://schemas.microsoft.com/office/powerpoint/2010/main" val="63141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47850"/>
            <a:ext cx="6686550" cy="7848302"/>
          </a:xfrm>
          <a:prstGeom prst="rect">
            <a:avLst/>
          </a:prstGeom>
        </p:spPr>
        <p:txBody>
          <a:bodyPr wrap="square">
            <a:spAutoFit/>
          </a:bodyPr>
          <a:lstStyle/>
          <a:p>
            <a:pPr algn="just"/>
            <a:r>
              <a:rPr lang="en-US" sz="1800" dirty="0">
                <a:latin typeface="Arial" panose="020B0604020202020204" pitchFamily="34" charset="0"/>
              </a:rPr>
              <a:t>Every weekend the Boarders participate in a variety of activities. This term they have been to the beach, enjoyed a bike ride at High Lodge, Bowling at Bury Bowl, enjoyed walks in the park and were entertained by the travelling circus. As the weather changed and being outdoors began a little more challenging, the Boarders enjoyed the challenge of trying to escape from the many different Escape </a:t>
            </a:r>
            <a:r>
              <a:rPr lang="en-US" sz="1800" dirty="0" smtClean="0">
                <a:latin typeface="Arial" panose="020B0604020202020204" pitchFamily="34" charset="0"/>
              </a:rPr>
              <a:t>Rooms,  finally </a:t>
            </a:r>
            <a:r>
              <a:rPr lang="en-US" sz="1800" dirty="0">
                <a:latin typeface="Arial" panose="020B0604020202020204" pitchFamily="34" charset="0"/>
              </a:rPr>
              <a:t>they managed to escape this </a:t>
            </a:r>
            <a:r>
              <a:rPr lang="en-US" sz="1800" dirty="0" smtClean="0">
                <a:latin typeface="Arial" panose="020B0604020202020204" pitchFamily="34" charset="0"/>
              </a:rPr>
              <a:t>year. </a:t>
            </a:r>
            <a:r>
              <a:rPr lang="en-US" sz="1800" dirty="0">
                <a:latin typeface="Arial" panose="020B0604020202020204" pitchFamily="34" charset="0"/>
              </a:rPr>
              <a:t>More recently we have enjoyed the festive season by decorating the Boarding House, watching ‘Snow White’ at the local </a:t>
            </a:r>
            <a:r>
              <a:rPr lang="en-US" sz="1800" dirty="0" smtClean="0">
                <a:latin typeface="Arial" panose="020B0604020202020204" pitchFamily="34" charset="0"/>
              </a:rPr>
              <a:t>theatre</a:t>
            </a:r>
            <a:r>
              <a:rPr lang="en-US" sz="1800" dirty="0">
                <a:latin typeface="Arial" panose="020B0604020202020204" pitchFamily="34" charset="0"/>
              </a:rPr>
              <a:t>, </a:t>
            </a:r>
            <a:r>
              <a:rPr lang="en-US" sz="1800" dirty="0" smtClean="0">
                <a:latin typeface="Arial" panose="020B0604020202020204" pitchFamily="34" charset="0"/>
              </a:rPr>
              <a:t>gingerbread house building </a:t>
            </a:r>
            <a:r>
              <a:rPr lang="en-US" sz="1800" dirty="0">
                <a:latin typeface="Arial" panose="020B0604020202020204" pitchFamily="34" charset="0"/>
              </a:rPr>
              <a:t>and seeing the phenomenal </a:t>
            </a:r>
            <a:r>
              <a:rPr lang="en-US" sz="1800" dirty="0" smtClean="0">
                <a:latin typeface="Arial" panose="020B0604020202020204" pitchFamily="34" charset="0"/>
              </a:rPr>
              <a:t>illumination </a:t>
            </a:r>
            <a:r>
              <a:rPr lang="en-US" sz="1800" dirty="0">
                <a:latin typeface="Arial" panose="020B0604020202020204" pitchFamily="34" charset="0"/>
              </a:rPr>
              <a:t>display at Sandringham Estate. </a:t>
            </a:r>
            <a:endParaRPr lang="en-US" sz="1800" dirty="0" smtClean="0">
              <a:latin typeface="Arial" panose="020B0604020202020204" pitchFamily="34" charset="0"/>
            </a:endParaRPr>
          </a:p>
          <a:p>
            <a:pPr algn="just"/>
            <a:endParaRPr lang="en-US" sz="1800" dirty="0">
              <a:latin typeface="Arial" panose="020B0604020202020204" pitchFamily="34" charset="0"/>
            </a:endParaRPr>
          </a:p>
          <a:p>
            <a:pPr algn="just"/>
            <a:endParaRPr lang="en-US" sz="1800" dirty="0" smtClean="0">
              <a:latin typeface="Arial" panose="020B0604020202020204" pitchFamily="34" charset="0"/>
            </a:endParaRPr>
          </a:p>
          <a:p>
            <a:pPr algn="just"/>
            <a:endParaRPr lang="en-US" sz="1800" dirty="0">
              <a:latin typeface="Arial" panose="020B0604020202020204" pitchFamily="34" charset="0"/>
            </a:endParaRPr>
          </a:p>
          <a:p>
            <a:pPr algn="just"/>
            <a:endParaRPr lang="en-US" sz="1800" dirty="0" smtClean="0">
              <a:latin typeface="Arial" panose="020B0604020202020204" pitchFamily="34" charset="0"/>
            </a:endParaRPr>
          </a:p>
          <a:p>
            <a:pPr algn="just"/>
            <a:endParaRPr lang="en-US" sz="1800" dirty="0">
              <a:latin typeface="Arial" panose="020B0604020202020204" pitchFamily="34" charset="0"/>
            </a:endParaRPr>
          </a:p>
          <a:p>
            <a:pPr algn="just"/>
            <a:endParaRPr lang="en-US" sz="1800" dirty="0" smtClean="0">
              <a:latin typeface="Arial" panose="020B0604020202020204" pitchFamily="34" charset="0"/>
            </a:endParaRPr>
          </a:p>
          <a:p>
            <a:pPr algn="just"/>
            <a:endParaRPr lang="en-US" sz="1800" dirty="0">
              <a:latin typeface="Arial" panose="020B0604020202020204" pitchFamily="34" charset="0"/>
            </a:endParaRPr>
          </a:p>
          <a:p>
            <a:pPr algn="just"/>
            <a:endParaRPr lang="en-US" sz="1800" dirty="0" smtClean="0">
              <a:latin typeface="Arial" panose="020B0604020202020204" pitchFamily="34" charset="0"/>
            </a:endParaRPr>
          </a:p>
          <a:p>
            <a:pPr algn="just"/>
            <a:endParaRPr lang="en-US" sz="1800" dirty="0"/>
          </a:p>
          <a:p>
            <a:pPr algn="just"/>
            <a:r>
              <a:rPr lang="en-US" sz="1800" dirty="0"/>
              <a:t/>
            </a:r>
            <a:br>
              <a:rPr lang="en-US" sz="1800" dirty="0"/>
            </a:br>
            <a:r>
              <a:rPr lang="en-US" sz="1800" dirty="0" smtClean="0"/>
              <a:t>‘</a:t>
            </a:r>
          </a:p>
          <a:p>
            <a:pPr algn="just"/>
            <a:r>
              <a:rPr lang="en-US" sz="2400" i="1" dirty="0" smtClean="0">
                <a:latin typeface="Arial" panose="020B0604020202020204" pitchFamily="34" charset="0"/>
              </a:rPr>
              <a:t>“We are </a:t>
            </a:r>
            <a:r>
              <a:rPr lang="en-US" sz="2400" i="1" dirty="0">
                <a:latin typeface="Arial" panose="020B0604020202020204" pitchFamily="34" charset="0"/>
              </a:rPr>
              <a:t>looking forward to hearing about everyone’s Christmas </a:t>
            </a:r>
            <a:r>
              <a:rPr lang="en-US" sz="2400" i="1" dirty="0" smtClean="0">
                <a:latin typeface="Arial" panose="020B0604020202020204" pitchFamily="34" charset="0"/>
              </a:rPr>
              <a:t>holidays </a:t>
            </a:r>
            <a:r>
              <a:rPr lang="en-US" sz="2400" i="1" dirty="0">
                <a:latin typeface="Arial" panose="020B0604020202020204" pitchFamily="34" charset="0"/>
              </a:rPr>
              <a:t>when we welcome everyone back in the new </a:t>
            </a:r>
            <a:r>
              <a:rPr lang="en-US" sz="2400" i="1" dirty="0" smtClean="0">
                <a:latin typeface="Arial" panose="020B0604020202020204" pitchFamily="34" charset="0"/>
              </a:rPr>
              <a:t>year”</a:t>
            </a:r>
            <a:endParaRPr lang="en-US" sz="2400" i="1" dirty="0"/>
          </a:p>
          <a:p>
            <a:r>
              <a:rPr lang="en-US" sz="1800" dirty="0"/>
              <a:t/>
            </a:r>
            <a:br>
              <a:rPr lang="en-US" sz="1800" dirty="0"/>
            </a:br>
            <a:endParaRPr lang="en-GB" sz="1800" dirty="0"/>
          </a:p>
        </p:txBody>
      </p:sp>
      <p:sp>
        <p:nvSpPr>
          <p:cNvPr id="3" name="Rectangle 2"/>
          <p:cNvSpPr/>
          <p:nvPr/>
        </p:nvSpPr>
        <p:spPr>
          <a:xfrm>
            <a:off x="457200" y="381000"/>
            <a:ext cx="6191250" cy="10858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ln w="0"/>
                <a:solidFill>
                  <a:schemeClr val="tx1"/>
                </a:solidFill>
                <a:effectLst>
                  <a:outerShdw blurRad="38100" dist="19050" dir="2700000" algn="tl" rotWithShape="0">
                    <a:schemeClr val="dk1">
                      <a:alpha val="40000"/>
                    </a:schemeClr>
                  </a:outerShdw>
                </a:effectLst>
              </a:rPr>
              <a:t>Boarding House News</a:t>
            </a:r>
            <a:endParaRPr lang="en-GB" sz="3200" dirty="0">
              <a:ln w="0"/>
              <a:solidFill>
                <a:schemeClr val="tx1"/>
              </a:solidFill>
              <a:effectLst>
                <a:outerShdw blurRad="38100" dist="19050" dir="2700000" algn="tl" rotWithShape="0">
                  <a:schemeClr val="dk1">
                    <a:alpha val="40000"/>
                  </a:schemeClr>
                </a:outerShdw>
              </a:effectLst>
            </a:endParaRPr>
          </a:p>
        </p:txBody>
      </p:sp>
      <p:pic>
        <p:nvPicPr>
          <p:cNvPr id="4" name="Picture 6" descr="https://lh7-us.googleusercontent.com/Z0PSnZwFfNWUWMQ7Nj5IXoie0vMUQeLR6Ged_uUeJBUtKygDOX6dre6mzd38-8j2Fj6Rezk-Ti7ielx6KwwNj2WV-_ExQK3JNzmpzOo1iEZDEydcK1O7cESCucA43aGWYwQp9Uuue02MigGyEdOxO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7" y="5179218"/>
            <a:ext cx="3432175" cy="2574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lh7-us.googleusercontent.com/leoYi008hpZPkll8LIv3Sy-7OehYYxmTpFTXRB0ILV-O3IIIR0AoxHmnd0QmM8LZCqlWx8e1hJ45_xCwtdiYyPFJBHSamf9r48o6q-W5V8QIFHb_MKOQjx4FUEIcvPQ2MG5OAyHULnc0RXIeDIP-s9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585" y="5179218"/>
            <a:ext cx="2108165" cy="256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2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247650"/>
            <a:ext cx="6530955" cy="1107996"/>
          </a:xfrm>
          <a:prstGeom prst="rect">
            <a:avLst/>
          </a:prstGeom>
          <a:noFill/>
        </p:spPr>
        <p:txBody>
          <a:bodyPr wrap="none" rtlCol="0">
            <a:spAutoFit/>
          </a:bodyPr>
          <a:lstStyle/>
          <a:p>
            <a:r>
              <a:rPr lang="en-GB" sz="6600" dirty="0" smtClean="0">
                <a:solidFill>
                  <a:srgbClr val="FF0000"/>
                </a:solidFill>
                <a:latin typeface="Monotype Corsiva" panose="03010101010201010101" pitchFamily="66" charset="0"/>
              </a:rPr>
              <a:t>Christmas in Pictures</a:t>
            </a:r>
            <a:endParaRPr lang="en-GB" sz="6600" dirty="0">
              <a:solidFill>
                <a:srgbClr val="FF0000"/>
              </a:solidFill>
              <a:latin typeface="Monotype Corsiva" panose="03010101010201010101" pitchFamily="66"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0196">
            <a:off x="954523" y="1377064"/>
            <a:ext cx="2092172" cy="278956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8102">
            <a:off x="4476108" y="1698499"/>
            <a:ext cx="2582595" cy="34434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16777">
            <a:off x="1291188" y="4214781"/>
            <a:ext cx="3743252" cy="4990444"/>
          </a:xfrm>
          <a:prstGeom prst="rect">
            <a:avLst/>
          </a:prstGeom>
        </p:spPr>
      </p:pic>
    </p:spTree>
    <p:extLst>
      <p:ext uri="{BB962C8B-B14F-4D97-AF65-F5344CB8AC3E}">
        <p14:creationId xmlns:p14="http://schemas.microsoft.com/office/powerpoint/2010/main" val="1355944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247650"/>
            <a:ext cx="6530955" cy="1107996"/>
          </a:xfrm>
          <a:prstGeom prst="rect">
            <a:avLst/>
          </a:prstGeom>
          <a:noFill/>
        </p:spPr>
        <p:txBody>
          <a:bodyPr wrap="none" rtlCol="0">
            <a:spAutoFit/>
          </a:bodyPr>
          <a:lstStyle/>
          <a:p>
            <a:r>
              <a:rPr lang="en-GB" sz="6600" dirty="0" smtClean="0">
                <a:solidFill>
                  <a:srgbClr val="FF0000"/>
                </a:solidFill>
                <a:latin typeface="Monotype Corsiva" panose="03010101010201010101" pitchFamily="66" charset="0"/>
              </a:rPr>
              <a:t>Christmas in Pictures</a:t>
            </a:r>
            <a:endParaRPr lang="en-GB" sz="6600" dirty="0">
              <a:solidFill>
                <a:srgbClr val="FF0000"/>
              </a:solidFill>
              <a:latin typeface="Monotype Corsiva" panose="03010101010201010101" pitchFamily="66"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074">
            <a:off x="495300" y="1791321"/>
            <a:ext cx="2511188" cy="188339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02841">
            <a:off x="197651" y="4297985"/>
            <a:ext cx="3156424" cy="236731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03132">
            <a:off x="3791301" y="1944186"/>
            <a:ext cx="3100199" cy="232514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03577" y="5669870"/>
            <a:ext cx="3657599" cy="274319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65488">
            <a:off x="630902" y="6862529"/>
            <a:ext cx="2416578" cy="1812433"/>
          </a:xfrm>
          <a:prstGeom prst="rect">
            <a:avLst/>
          </a:prstGeom>
        </p:spPr>
      </p:pic>
    </p:spTree>
    <p:extLst>
      <p:ext uri="{BB962C8B-B14F-4D97-AF65-F5344CB8AC3E}">
        <p14:creationId xmlns:p14="http://schemas.microsoft.com/office/powerpoint/2010/main" val="3182397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6463" y="361950"/>
            <a:ext cx="6530955" cy="1107996"/>
          </a:xfrm>
          <a:prstGeom prst="rect">
            <a:avLst/>
          </a:prstGeom>
          <a:noFill/>
        </p:spPr>
        <p:txBody>
          <a:bodyPr wrap="none" rtlCol="0">
            <a:spAutoFit/>
          </a:bodyPr>
          <a:lstStyle/>
          <a:p>
            <a:r>
              <a:rPr lang="en-GB" sz="6600" dirty="0" smtClean="0">
                <a:solidFill>
                  <a:srgbClr val="FF0000"/>
                </a:solidFill>
                <a:latin typeface="Monotype Corsiva" panose="03010101010201010101" pitchFamily="66" charset="0"/>
              </a:rPr>
              <a:t>Christmas in Pictures</a:t>
            </a:r>
            <a:endParaRPr lang="en-GB" sz="6600" dirty="0">
              <a:solidFill>
                <a:srgbClr val="FF0000"/>
              </a:solidFill>
              <a:latin typeface="Monotype Corsiva" panose="03010101010201010101" pitchFamily="66"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18578">
            <a:off x="714769" y="1997955"/>
            <a:ext cx="3499530" cy="451174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9305">
            <a:off x="3131593" y="4526383"/>
            <a:ext cx="3469804" cy="4567426"/>
          </a:xfrm>
          <a:prstGeom prst="rect">
            <a:avLst/>
          </a:prstGeom>
        </p:spPr>
      </p:pic>
    </p:spTree>
    <p:extLst>
      <p:ext uri="{BB962C8B-B14F-4D97-AF65-F5344CB8AC3E}">
        <p14:creationId xmlns:p14="http://schemas.microsoft.com/office/powerpoint/2010/main" val="2255094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3604" y="422108"/>
            <a:ext cx="6464968" cy="2062103"/>
          </a:xfrm>
          <a:prstGeom prst="rect">
            <a:avLst/>
          </a:prstGeom>
          <a:noFill/>
        </p:spPr>
        <p:txBody>
          <a:bodyPr wrap="square" rtlCol="0">
            <a:spAutoFit/>
          </a:bodyPr>
          <a:lstStyle/>
          <a:p>
            <a:r>
              <a:rPr lang="en-GB" sz="1600" dirty="0" smtClean="0"/>
              <a:t>And finally…………</a:t>
            </a:r>
          </a:p>
          <a:p>
            <a:r>
              <a:rPr lang="en-US" sz="1600" dirty="0" smtClean="0"/>
              <a:t>the </a:t>
            </a:r>
            <a:r>
              <a:rPr lang="en-US" sz="1600" dirty="0"/>
              <a:t>children from Dandelion class had a special visitor to their science lesson, Steven the pet tortoise. The class has been exploring wild and wonderful animals by categorizing them and have started to look at pets. Steven brought great joy to the lesson, allowing them an insight into the world of reptiles. The class assisted with getting him hibernation ready, by washing him and preparing his bed. </a:t>
            </a:r>
            <a:endParaRPr lang="en-US" sz="1600" dirty="0" smtClean="0"/>
          </a:p>
          <a:p>
            <a:r>
              <a:rPr lang="en-US" sz="1600" b="1" dirty="0" smtClean="0"/>
              <a:t>Good </a:t>
            </a:r>
            <a:r>
              <a:rPr lang="en-US" sz="1600" b="1" dirty="0"/>
              <a:t>night Steven</a:t>
            </a:r>
            <a:r>
              <a:rPr lang="en-US" sz="1600" dirty="0"/>
              <a:t>!</a:t>
            </a:r>
            <a:endParaRPr lang="en-GB" sz="1600" dirty="0"/>
          </a:p>
        </p:txBody>
      </p:sp>
      <p:sp>
        <p:nvSpPr>
          <p:cNvPr id="3" name="TextBox 2"/>
          <p:cNvSpPr txBox="1"/>
          <p:nvPr/>
        </p:nvSpPr>
        <p:spPr>
          <a:xfrm>
            <a:off x="628650" y="8439150"/>
            <a:ext cx="6439807" cy="954107"/>
          </a:xfrm>
          <a:prstGeom prst="rect">
            <a:avLst/>
          </a:prstGeom>
          <a:noFill/>
        </p:spPr>
        <p:txBody>
          <a:bodyPr wrap="square" rtlCol="0">
            <a:spAutoFit/>
          </a:bodyPr>
          <a:lstStyle/>
          <a:p>
            <a:r>
              <a:rPr lang="en-GB" dirty="0" smtClean="0"/>
              <a:t>Published by Melanie Nichols</a:t>
            </a:r>
          </a:p>
          <a:p>
            <a:r>
              <a:rPr lang="en-GB" dirty="0" smtClean="0"/>
              <a:t>Contributions from; Helena &amp; Paul Jackson, Helen </a:t>
            </a:r>
            <a:r>
              <a:rPr lang="en-GB" dirty="0" err="1" smtClean="0"/>
              <a:t>Childerhouse</a:t>
            </a:r>
            <a:r>
              <a:rPr lang="en-GB" dirty="0" smtClean="0"/>
              <a:t>, </a:t>
            </a:r>
          </a:p>
          <a:p>
            <a:r>
              <a:rPr lang="en-GB" dirty="0" smtClean="0"/>
              <a:t>Natalie Taylor, Sarah </a:t>
            </a:r>
            <a:r>
              <a:rPr lang="en-GB" dirty="0" err="1" smtClean="0"/>
              <a:t>Elford</a:t>
            </a:r>
            <a:r>
              <a:rPr lang="en-GB" dirty="0"/>
              <a:t> </a:t>
            </a:r>
            <a:r>
              <a:rPr lang="en-GB" dirty="0" smtClean="0"/>
              <a:t>and Emma Herd, Bill Pipe, Vanessa McAndrew, Claire Gale, Jennie </a:t>
            </a:r>
            <a:r>
              <a:rPr lang="en-GB" dirty="0" err="1" smtClean="0"/>
              <a:t>Donlan</a:t>
            </a:r>
            <a:r>
              <a:rPr lang="en-GB" dirty="0" smtClean="0"/>
              <a:t>, </a:t>
            </a:r>
            <a:r>
              <a:rPr lang="en-GB" dirty="0" err="1" smtClean="0"/>
              <a:t>Perri</a:t>
            </a:r>
            <a:r>
              <a:rPr lang="en-GB" dirty="0" smtClean="0"/>
              <a:t> Carter, Heidi Nunn and Leanne </a:t>
            </a:r>
            <a:r>
              <a:rPr lang="en-GB" dirty="0" err="1" smtClean="0"/>
              <a:t>Livall</a:t>
            </a:r>
            <a:r>
              <a:rPr lang="en-GB" dirty="0" smtClean="0"/>
              <a:t>.</a:t>
            </a:r>
            <a:endParaRPr lang="en-GB" dirty="0"/>
          </a:p>
        </p:txBody>
      </p:sp>
      <p:pic>
        <p:nvPicPr>
          <p:cNvPr id="2050" name="Picture 2" descr="May be an image of 5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506" y="3007431"/>
            <a:ext cx="3850614" cy="513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6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40" name="Google Shape;40;p4"/>
          <p:cNvPicPr preferRelativeResize="0"/>
          <p:nvPr/>
        </p:nvPicPr>
        <p:blipFill rotWithShape="1">
          <a:blip r:embed="rId3">
            <a:alphaModFix/>
          </a:blip>
          <a:srcRect/>
          <a:stretch/>
        </p:blipFill>
        <p:spPr>
          <a:xfrm>
            <a:off x="0" y="-79689"/>
            <a:ext cx="7772400" cy="955990"/>
          </a:xfrm>
          <a:prstGeom prst="rect">
            <a:avLst/>
          </a:prstGeom>
          <a:noFill/>
          <a:ln>
            <a:noFill/>
          </a:ln>
        </p:spPr>
      </p:pic>
      <p:sp>
        <p:nvSpPr>
          <p:cNvPr id="4" name="Rectangle 5"/>
          <p:cNvSpPr>
            <a:spLocks noChangeArrowheads="1"/>
          </p:cNvSpPr>
          <p:nvPr/>
        </p:nvSpPr>
        <p:spPr bwMode="auto">
          <a:xfrm>
            <a:off x="792480" y="3686911"/>
            <a:ext cx="45038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20"/>
          <p:cNvSpPr>
            <a:spLocks noChangeArrowheads="1"/>
          </p:cNvSpPr>
          <p:nvPr/>
        </p:nvSpPr>
        <p:spPr bwMode="auto">
          <a:xfrm rot="10800000" flipH="1" flipV="1">
            <a:off x="3886199" y="4543917"/>
            <a:ext cx="4331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222222"/>
                </a:solidFill>
                <a:effectLst/>
                <a:latin typeface="Arial" panose="020B0604020202020204" pitchFamily="34" charset="0"/>
                <a:ea typeface="Arial Unicode MS" charset="0"/>
                <a:cs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283008" y="3222303"/>
            <a:ext cx="71568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Tx/>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AutoShape 2" descr="0-2.jpg"/>
          <p:cNvSpPr>
            <a:spLocks noChangeAspect="1" noChangeArrowheads="1"/>
          </p:cNvSpPr>
          <p:nvPr/>
        </p:nvSpPr>
        <p:spPr bwMode="auto">
          <a:xfrm>
            <a:off x="155575" y="-1706563"/>
            <a:ext cx="4752975" cy="3562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283008" y="1329869"/>
            <a:ext cx="6419850" cy="1323439"/>
          </a:xfrm>
          <a:prstGeom prst="rect">
            <a:avLst/>
          </a:prstGeom>
        </p:spPr>
        <p:txBody>
          <a:bodyPr wrap="square">
            <a:spAutoFit/>
          </a:bodyPr>
          <a:lstStyle/>
          <a:p>
            <a:r>
              <a:rPr lang="en-US" sz="1600" dirty="0"/>
              <a:t>In the Caterpillar Room we have been focusing on </a:t>
            </a:r>
            <a:r>
              <a:rPr lang="en-US" sz="1600" dirty="0" err="1"/>
              <a:t>colours</a:t>
            </a:r>
            <a:r>
              <a:rPr lang="en-US" sz="1600" dirty="0"/>
              <a:t> and shapes </a:t>
            </a:r>
            <a:r>
              <a:rPr lang="en-US" sz="1600" dirty="0" smtClean="0"/>
              <a:t>whilst continuing </a:t>
            </a:r>
            <a:r>
              <a:rPr lang="en-US" sz="1600" dirty="0"/>
              <a:t>to explore the Montessori equipment. We have also been </a:t>
            </a:r>
            <a:r>
              <a:rPr lang="en-US" sz="1600" dirty="0" smtClean="0"/>
              <a:t>looking at </a:t>
            </a:r>
            <a:r>
              <a:rPr lang="en-US" sz="1600" dirty="0"/>
              <a:t>the three primary </a:t>
            </a:r>
            <a:r>
              <a:rPr lang="en-US" sz="1600" dirty="0" err="1"/>
              <a:t>colours</a:t>
            </a:r>
            <a:r>
              <a:rPr lang="en-US" sz="1600" dirty="0"/>
              <a:t>, matching </a:t>
            </a:r>
            <a:r>
              <a:rPr lang="en-US" sz="1600" dirty="0" err="1"/>
              <a:t>colours</a:t>
            </a:r>
            <a:r>
              <a:rPr lang="en-US" sz="1600" dirty="0"/>
              <a:t> together and exploring </a:t>
            </a:r>
            <a:r>
              <a:rPr lang="en-US" sz="1600" dirty="0" smtClean="0"/>
              <a:t>what happens </a:t>
            </a:r>
            <a:r>
              <a:rPr lang="en-US" sz="1600" dirty="0"/>
              <a:t>when we mix them together.</a:t>
            </a:r>
            <a:endParaRPr lang="en-GB"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46" y="3482662"/>
            <a:ext cx="2052984" cy="27373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530" y="3361194"/>
            <a:ext cx="2182261" cy="290968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 y="6942287"/>
            <a:ext cx="2000250" cy="26670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3383" y="6996319"/>
            <a:ext cx="1959726" cy="2612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51" name="Google Shape;51;p5"/>
          <p:cNvPicPr preferRelativeResize="0"/>
          <p:nvPr/>
        </p:nvPicPr>
        <p:blipFill rotWithShape="1">
          <a:blip r:embed="rId3">
            <a:alphaModFix/>
          </a:blip>
          <a:srcRect/>
          <a:stretch/>
        </p:blipFill>
        <p:spPr>
          <a:xfrm>
            <a:off x="-38100" y="-19275"/>
            <a:ext cx="7810500" cy="876526"/>
          </a:xfrm>
          <a:prstGeom prst="rect">
            <a:avLst/>
          </a:prstGeom>
          <a:noFill/>
          <a:ln>
            <a:noFill/>
          </a:ln>
        </p:spPr>
      </p:pic>
      <p:sp>
        <p:nvSpPr>
          <p:cNvPr id="2" name="Rectangle 1"/>
          <p:cNvSpPr/>
          <p:nvPr/>
        </p:nvSpPr>
        <p:spPr>
          <a:xfrm>
            <a:off x="228600" y="1187558"/>
            <a:ext cx="2609850" cy="3046988"/>
          </a:xfrm>
          <a:prstGeom prst="rect">
            <a:avLst/>
          </a:prstGeom>
        </p:spPr>
        <p:txBody>
          <a:bodyPr wrap="square">
            <a:spAutoFit/>
          </a:bodyPr>
          <a:lstStyle/>
          <a:p>
            <a:r>
              <a:rPr lang="en-US" sz="1600" dirty="0"/>
              <a:t>The children all enjoyed creating their own poppies whilst we talked about</a:t>
            </a:r>
          </a:p>
          <a:p>
            <a:r>
              <a:rPr lang="en-US" sz="1600" dirty="0"/>
              <a:t>what Remembrance Day is all about in a gentle way. </a:t>
            </a:r>
          </a:p>
          <a:p>
            <a:r>
              <a:rPr lang="en-US" sz="1600" dirty="0"/>
              <a:t>The children were very proud of their poppies, and we were very proud of</a:t>
            </a:r>
          </a:p>
          <a:p>
            <a:r>
              <a:rPr lang="en-US" sz="1600" dirty="0"/>
              <a:t>their concentration and lovely questions about Remembrance </a:t>
            </a:r>
            <a:r>
              <a:rPr lang="en-US" sz="1600" dirty="0" smtClean="0"/>
              <a:t>Day.</a:t>
            </a:r>
            <a:endParaRPr lang="en-GB" sz="1600" dirty="0"/>
          </a:p>
        </p:txBody>
      </p:sp>
      <p:sp>
        <p:nvSpPr>
          <p:cNvPr id="3" name="Rectangle 2"/>
          <p:cNvSpPr/>
          <p:nvPr/>
        </p:nvSpPr>
        <p:spPr>
          <a:xfrm>
            <a:off x="3741738" y="7137053"/>
            <a:ext cx="3886200" cy="2062103"/>
          </a:xfrm>
          <a:prstGeom prst="rect">
            <a:avLst/>
          </a:prstGeom>
        </p:spPr>
        <p:txBody>
          <a:bodyPr>
            <a:spAutoFit/>
          </a:bodyPr>
          <a:lstStyle/>
          <a:p>
            <a:r>
              <a:rPr lang="en-US" sz="1600" dirty="0"/>
              <a:t>The children in the Butterflies Room have had a wonderful time learning</a:t>
            </a:r>
          </a:p>
          <a:p>
            <a:r>
              <a:rPr lang="en-US" sz="1600" dirty="0"/>
              <a:t>about the Hindu celebration of Diwali. They spent time discussing cultural</a:t>
            </a:r>
          </a:p>
          <a:p>
            <a:r>
              <a:rPr lang="en-US" sz="1600" dirty="0"/>
              <a:t>differences and celebrations around the world. </a:t>
            </a:r>
          </a:p>
          <a:p>
            <a:r>
              <a:rPr lang="en-US" sz="1600" dirty="0"/>
              <a:t>Here they are making their own Diya Lamps.</a:t>
            </a:r>
            <a:endParaRPr lang="en-GB"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973937"/>
            <a:ext cx="3189288" cy="239196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166" y="1165413"/>
            <a:ext cx="3942640" cy="5254438"/>
          </a:xfrm>
          <a:prstGeom prst="rect">
            <a:avLst/>
          </a:prstGeom>
        </p:spPr>
      </p:pic>
    </p:spTree>
    <p:extLst>
      <p:ext uri="{BB962C8B-B14F-4D97-AF65-F5344CB8AC3E}">
        <p14:creationId xmlns:p14="http://schemas.microsoft.com/office/powerpoint/2010/main" val="1440632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40" name="Google Shape;40;p4"/>
          <p:cNvPicPr preferRelativeResize="0"/>
          <p:nvPr/>
        </p:nvPicPr>
        <p:blipFill rotWithShape="1">
          <a:blip r:embed="rId3">
            <a:alphaModFix/>
          </a:blip>
          <a:srcRect/>
          <a:stretch/>
        </p:blipFill>
        <p:spPr>
          <a:xfrm>
            <a:off x="0" y="-79689"/>
            <a:ext cx="7772400" cy="955990"/>
          </a:xfrm>
          <a:prstGeom prst="rect">
            <a:avLst/>
          </a:prstGeom>
          <a:noFill/>
          <a:ln>
            <a:noFill/>
          </a:ln>
        </p:spPr>
      </p:pic>
      <p:sp>
        <p:nvSpPr>
          <p:cNvPr id="3" name="Rectangle 4"/>
          <p:cNvSpPr>
            <a:spLocks noChangeArrowheads="1"/>
          </p:cNvSpPr>
          <p:nvPr/>
        </p:nvSpPr>
        <p:spPr bwMode="auto">
          <a:xfrm>
            <a:off x="223520" y="1683499"/>
            <a:ext cx="72758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792480" y="3686911"/>
            <a:ext cx="45038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20"/>
          <p:cNvSpPr>
            <a:spLocks noChangeArrowheads="1"/>
          </p:cNvSpPr>
          <p:nvPr/>
        </p:nvSpPr>
        <p:spPr bwMode="auto">
          <a:xfrm rot="10800000" flipH="1" flipV="1">
            <a:off x="3886199" y="4543917"/>
            <a:ext cx="4331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222222"/>
                </a:solidFill>
                <a:effectLst/>
                <a:latin typeface="Arial" panose="020B0604020202020204" pitchFamily="34" charset="0"/>
                <a:ea typeface="Arial Unicode MS" charset="0"/>
                <a:cs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officeArt object"/>
          <p:cNvPicPr/>
          <p:nvPr/>
        </p:nvPicPr>
        <p:blipFill>
          <a:blip r:embed="rId4">
            <a:extLst/>
          </a:blip>
          <a:stretch>
            <a:fillRect/>
          </a:stretch>
        </p:blipFill>
        <p:spPr>
          <a:xfrm>
            <a:off x="4660265" y="5339369"/>
            <a:ext cx="2484755" cy="3313430"/>
          </a:xfrm>
          <a:prstGeom prst="rect">
            <a:avLst/>
          </a:prstGeom>
          <a:ln w="12700" cap="flat">
            <a:noFill/>
            <a:miter lim="400000"/>
          </a:ln>
          <a:effectLst/>
        </p:spPr>
      </p:pic>
      <p:pic>
        <p:nvPicPr>
          <p:cNvPr id="10" name="officeArt object"/>
          <p:cNvPicPr/>
          <p:nvPr/>
        </p:nvPicPr>
        <p:blipFill>
          <a:blip r:embed="rId5">
            <a:extLst/>
          </a:blip>
          <a:stretch>
            <a:fillRect/>
          </a:stretch>
        </p:blipFill>
        <p:spPr>
          <a:xfrm>
            <a:off x="122621" y="5339369"/>
            <a:ext cx="4196715" cy="3147695"/>
          </a:xfrm>
          <a:prstGeom prst="rect">
            <a:avLst/>
          </a:prstGeom>
          <a:ln w="12700" cap="flat">
            <a:noFill/>
            <a:miter lim="400000"/>
          </a:ln>
          <a:effectLst/>
        </p:spPr>
      </p:pic>
      <p:sp>
        <p:nvSpPr>
          <p:cNvPr id="2" name="Rectangle 1"/>
          <p:cNvSpPr/>
          <p:nvPr/>
        </p:nvSpPr>
        <p:spPr>
          <a:xfrm>
            <a:off x="438151" y="1494718"/>
            <a:ext cx="6706869" cy="1815882"/>
          </a:xfrm>
          <a:prstGeom prst="rect">
            <a:avLst/>
          </a:prstGeom>
        </p:spPr>
        <p:txBody>
          <a:bodyPr wrap="square">
            <a:spAutoFit/>
          </a:bodyPr>
          <a:lstStyle/>
          <a:p>
            <a:pPr lvl="1"/>
            <a:r>
              <a:rPr lang="en-US" sz="1600" dirty="0"/>
              <a:t>Reception Class thoroughly enjoyed a trip to </a:t>
            </a:r>
            <a:r>
              <a:rPr lang="en-US" sz="1600" dirty="0" err="1"/>
              <a:t>Lackford</a:t>
            </a:r>
            <a:r>
              <a:rPr lang="en-US" sz="1600" dirty="0"/>
              <a:t> </a:t>
            </a:r>
            <a:r>
              <a:rPr lang="en-US" sz="1600" dirty="0" smtClean="0"/>
              <a:t>Lakes. The </a:t>
            </a:r>
            <a:r>
              <a:rPr lang="en-US" sz="1600" dirty="0"/>
              <a:t>weather didn’t </a:t>
            </a:r>
            <a:r>
              <a:rPr lang="en-US" sz="1600" dirty="0" smtClean="0"/>
              <a:t>dampen </a:t>
            </a:r>
            <a:r>
              <a:rPr lang="en-US" sz="1600" dirty="0"/>
              <a:t>their spirits, they used it to their advantage and had a great time bug hunting. Before long the sun was shining and the children were able to spot dragonflies, damselflies, herons and many swans. </a:t>
            </a:r>
            <a:endParaRPr lang="en-GB" sz="1600" dirty="0"/>
          </a:p>
          <a:p>
            <a:pPr lvl="1"/>
            <a:r>
              <a:rPr lang="en-US" sz="1600" dirty="0"/>
              <a:t>We are so fortunate to have such peaceful surroundings on our doorstep.</a:t>
            </a:r>
            <a:endParaRPr lang="en-GB" sz="1600" dirty="0"/>
          </a:p>
        </p:txBody>
      </p:sp>
    </p:spTree>
    <p:extLst>
      <p:ext uri="{BB962C8B-B14F-4D97-AF65-F5344CB8AC3E}">
        <p14:creationId xmlns:p14="http://schemas.microsoft.com/office/powerpoint/2010/main" val="3113680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3790" y="276727"/>
            <a:ext cx="4277133" cy="1015663"/>
          </a:xfrm>
          <a:prstGeom prst="rect">
            <a:avLst/>
          </a:prstGeom>
          <a:noFill/>
        </p:spPr>
        <p:txBody>
          <a:bodyPr wrap="none" rtlCol="0">
            <a:spAutoFit/>
          </a:bodyPr>
          <a:lstStyle/>
          <a:p>
            <a:r>
              <a:rPr lang="en-GB" sz="6000" dirty="0" smtClean="0">
                <a:latin typeface="Sitka Display" panose="02000505000000020004" pitchFamily="2" charset="0"/>
                <a:ea typeface="Yu Gothic UI Semibold" panose="020B0700000000000000" pitchFamily="34" charset="-128"/>
              </a:rPr>
              <a:t>  Careers Fair</a:t>
            </a:r>
            <a:endParaRPr lang="en-GB" sz="6000" dirty="0">
              <a:latin typeface="Sitka Display" panose="02000505000000020004" pitchFamily="2" charset="0"/>
              <a:ea typeface="Yu Gothic UI Semibold" panose="020B0700000000000000" pitchFamily="34" charset="-128"/>
            </a:endParaRPr>
          </a:p>
        </p:txBody>
      </p:sp>
      <p:sp>
        <p:nvSpPr>
          <p:cNvPr id="6" name="Rectangle 5"/>
          <p:cNvSpPr/>
          <p:nvPr/>
        </p:nvSpPr>
        <p:spPr>
          <a:xfrm>
            <a:off x="603184" y="1968608"/>
            <a:ext cx="6845365" cy="1323439"/>
          </a:xfrm>
          <a:prstGeom prst="rect">
            <a:avLst/>
          </a:prstGeom>
        </p:spPr>
        <p:txBody>
          <a:bodyPr wrap="square">
            <a:spAutoFit/>
          </a:bodyPr>
          <a:lstStyle/>
          <a:p>
            <a:r>
              <a:rPr lang="en-US" sz="1600" dirty="0" smtClean="0">
                <a:solidFill>
                  <a:srgbClr val="222222"/>
                </a:solidFill>
                <a:latin typeface="Arial" panose="020B0604020202020204" pitchFamily="34" charset="0"/>
              </a:rPr>
              <a:t>To help our Y11 students with deciding their next steps. Brookes UK students visited </a:t>
            </a:r>
            <a:r>
              <a:rPr lang="en-US" sz="1600" dirty="0">
                <a:solidFill>
                  <a:srgbClr val="222222"/>
                </a:solidFill>
                <a:latin typeface="Arial" panose="020B0604020202020204" pitchFamily="34" charset="0"/>
              </a:rPr>
              <a:t>the careers fair held in Ely Cathedral. This was a brilliant opportunity for the students to look at </a:t>
            </a:r>
            <a:r>
              <a:rPr lang="en-US" sz="1600" dirty="0" smtClean="0">
                <a:solidFill>
                  <a:srgbClr val="222222"/>
                </a:solidFill>
                <a:latin typeface="Arial" panose="020B0604020202020204" pitchFamily="34" charset="0"/>
              </a:rPr>
              <a:t>a variety </a:t>
            </a:r>
            <a:r>
              <a:rPr lang="en-US" sz="1600" dirty="0">
                <a:solidFill>
                  <a:srgbClr val="222222"/>
                </a:solidFill>
                <a:latin typeface="Arial" panose="020B0604020202020204" pitchFamily="34" charset="0"/>
              </a:rPr>
              <a:t>of different </a:t>
            </a:r>
            <a:r>
              <a:rPr lang="en-US" sz="1600" dirty="0" smtClean="0">
                <a:solidFill>
                  <a:srgbClr val="222222"/>
                </a:solidFill>
                <a:latin typeface="Arial" panose="020B0604020202020204" pitchFamily="34" charset="0"/>
              </a:rPr>
              <a:t>options for </a:t>
            </a:r>
            <a:r>
              <a:rPr lang="en-US" sz="1600" dirty="0">
                <a:solidFill>
                  <a:srgbClr val="222222"/>
                </a:solidFill>
                <a:latin typeface="Arial" panose="020B0604020202020204" pitchFamily="34" charset="0"/>
              </a:rPr>
              <a:t>next year, including </a:t>
            </a:r>
            <a:r>
              <a:rPr lang="en-US" sz="1600" dirty="0" smtClean="0">
                <a:solidFill>
                  <a:srgbClr val="222222"/>
                </a:solidFill>
                <a:latin typeface="Arial" panose="020B0604020202020204" pitchFamily="34" charset="0"/>
              </a:rPr>
              <a:t>A-levels and apprenticeships An informative and thought provoking experience.</a:t>
            </a:r>
            <a:endParaRPr lang="en-GB"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100" y="5716289"/>
            <a:ext cx="3412154" cy="25591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787" y="7418370"/>
            <a:ext cx="2990850" cy="224313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613" y="4433828"/>
            <a:ext cx="3416024" cy="2562018"/>
          </a:xfrm>
          <a:prstGeom prst="rect">
            <a:avLst/>
          </a:prstGeom>
        </p:spPr>
      </p:pic>
    </p:spTree>
    <p:extLst>
      <p:ext uri="{BB962C8B-B14F-4D97-AF65-F5344CB8AC3E}">
        <p14:creationId xmlns:p14="http://schemas.microsoft.com/office/powerpoint/2010/main" val="268812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3999" y="782300"/>
            <a:ext cx="7289801" cy="2339102"/>
          </a:xfrm>
          <a:prstGeom prst="rect">
            <a:avLst/>
          </a:prstGeom>
        </p:spPr>
        <p:txBody>
          <a:bodyPr wrap="square">
            <a:spAutoFit/>
          </a:bodyPr>
          <a:lstStyle/>
          <a:p>
            <a:r>
              <a:rPr lang="en-US" sz="1800" dirty="0" smtClean="0">
                <a:solidFill>
                  <a:srgbClr val="222222"/>
                </a:solidFill>
                <a:latin typeface="Arial" panose="020B0604020202020204" pitchFamily="34" charset="0"/>
              </a:rPr>
              <a:t>As </a:t>
            </a:r>
            <a:r>
              <a:rPr lang="en-US" sz="1800" dirty="0">
                <a:solidFill>
                  <a:srgbClr val="222222"/>
                </a:solidFill>
                <a:latin typeface="Arial" panose="020B0604020202020204" pitchFamily="34" charset="0"/>
              </a:rPr>
              <a:t>part of year nines investigation into global food security, we have</a:t>
            </a:r>
            <a:br>
              <a:rPr lang="en-US" sz="1800" dirty="0">
                <a:solidFill>
                  <a:srgbClr val="222222"/>
                </a:solidFill>
                <a:latin typeface="Arial" panose="020B0604020202020204" pitchFamily="34" charset="0"/>
              </a:rPr>
            </a:br>
            <a:r>
              <a:rPr lang="en-US" sz="1800" dirty="0">
                <a:solidFill>
                  <a:srgbClr val="222222"/>
                </a:solidFill>
                <a:latin typeface="Arial" panose="020B0604020202020204" pitchFamily="34" charset="0"/>
              </a:rPr>
              <a:t>been looking at different sustainable options for food supply. One </a:t>
            </a:r>
            <a:r>
              <a:rPr lang="en-US" sz="1800" dirty="0" smtClean="0">
                <a:solidFill>
                  <a:srgbClr val="222222"/>
                </a:solidFill>
                <a:latin typeface="Arial" panose="020B0604020202020204" pitchFamily="34" charset="0"/>
              </a:rPr>
              <a:t>of these </a:t>
            </a:r>
            <a:r>
              <a:rPr lang="en-US" sz="1800" dirty="0">
                <a:solidFill>
                  <a:srgbClr val="222222"/>
                </a:solidFill>
                <a:latin typeface="Arial" panose="020B0604020202020204" pitchFamily="34" charset="0"/>
              </a:rPr>
              <a:t>could be the use of insect protein. In today’s </a:t>
            </a:r>
            <a:r>
              <a:rPr lang="en-US" sz="1800" dirty="0" smtClean="0">
                <a:solidFill>
                  <a:srgbClr val="222222"/>
                </a:solidFill>
                <a:latin typeface="Arial" panose="020B0604020202020204" pitchFamily="34" charset="0"/>
              </a:rPr>
              <a:t>lesson  </a:t>
            </a:r>
            <a:r>
              <a:rPr lang="en-US" sz="1800" dirty="0">
                <a:solidFill>
                  <a:srgbClr val="222222"/>
                </a:solidFill>
                <a:latin typeface="Arial" panose="020B0604020202020204" pitchFamily="34" charset="0"/>
              </a:rPr>
              <a:t>the</a:t>
            </a:r>
            <a:br>
              <a:rPr lang="en-US" sz="1800" dirty="0">
                <a:solidFill>
                  <a:srgbClr val="222222"/>
                </a:solidFill>
                <a:latin typeface="Arial" panose="020B0604020202020204" pitchFamily="34" charset="0"/>
              </a:rPr>
            </a:br>
            <a:r>
              <a:rPr lang="en-US" sz="1800" dirty="0">
                <a:solidFill>
                  <a:srgbClr val="222222"/>
                </a:solidFill>
                <a:latin typeface="Arial" panose="020B0604020202020204" pitchFamily="34" charset="0"/>
              </a:rPr>
              <a:t>students got the opportunity to try a selection of insects. Would </a:t>
            </a:r>
            <a:r>
              <a:rPr lang="en-US" sz="1800" dirty="0" smtClean="0">
                <a:solidFill>
                  <a:srgbClr val="222222"/>
                </a:solidFill>
                <a:latin typeface="Arial" panose="020B0604020202020204" pitchFamily="34" charset="0"/>
              </a:rPr>
              <a:t>you be </a:t>
            </a:r>
            <a:r>
              <a:rPr lang="en-US" sz="1800" dirty="0">
                <a:solidFill>
                  <a:srgbClr val="222222"/>
                </a:solidFill>
                <a:latin typeface="Arial" panose="020B0604020202020204" pitchFamily="34" charset="0"/>
              </a:rPr>
              <a:t>brave enough to eat a cricket?</a:t>
            </a:r>
          </a:p>
          <a:p>
            <a:r>
              <a:rPr lang="en-US" dirty="0">
                <a:solidFill>
                  <a:srgbClr val="222222"/>
                </a:solidFill>
                <a:latin typeface="Arial" panose="020B0604020202020204" pitchFamily="34" charset="0"/>
              </a:rPr>
              <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r>
              <a:rPr lang="en-US" dirty="0">
                <a:solidFill>
                  <a:srgbClr val="222222"/>
                </a:solidFill>
                <a:latin typeface="Google Sans"/>
              </a:rPr>
              <a:t/>
            </a:r>
            <a:br>
              <a:rPr lang="en-US" dirty="0">
                <a:solidFill>
                  <a:srgbClr val="222222"/>
                </a:solidFill>
                <a:latin typeface="Google Sans"/>
              </a:rPr>
            </a:b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806" y="3894138"/>
            <a:ext cx="2641600" cy="1981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1470" y="4357953"/>
            <a:ext cx="4603752" cy="345281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00192" y="6692988"/>
            <a:ext cx="3383101" cy="2537326"/>
          </a:xfrm>
          <a:prstGeom prst="rect">
            <a:avLst/>
          </a:prstGeom>
        </p:spPr>
      </p:pic>
      <p:sp>
        <p:nvSpPr>
          <p:cNvPr id="13" name="Rectangle 12"/>
          <p:cNvSpPr/>
          <p:nvPr/>
        </p:nvSpPr>
        <p:spPr>
          <a:xfrm>
            <a:off x="2786063" y="241280"/>
            <a:ext cx="3752850" cy="523220"/>
          </a:xfrm>
          <a:prstGeom prst="rect">
            <a:avLst/>
          </a:prstGeom>
        </p:spPr>
        <p:txBody>
          <a:bodyPr wrap="square">
            <a:spAutoFit/>
          </a:bodyPr>
          <a:lstStyle/>
          <a:p>
            <a:r>
              <a:rPr lang="en-GB" sz="2800" dirty="0">
                <a:latin typeface="Yu Gothic UI Semibold" panose="020B0700000000000000" pitchFamily="34" charset="-128"/>
                <a:ea typeface="Yu Gothic UI Semibold" panose="020B0700000000000000" pitchFamily="34" charset="-128"/>
              </a:rPr>
              <a:t>Humanities</a:t>
            </a:r>
          </a:p>
        </p:txBody>
      </p:sp>
    </p:spTree>
    <p:extLst>
      <p:ext uri="{BB962C8B-B14F-4D97-AF65-F5344CB8AC3E}">
        <p14:creationId xmlns:p14="http://schemas.microsoft.com/office/powerpoint/2010/main" val="237185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331" y="1075670"/>
            <a:ext cx="7094537" cy="8402300"/>
          </a:xfrm>
          <a:prstGeom prst="rect">
            <a:avLst/>
          </a:prstGeom>
        </p:spPr>
        <p:txBody>
          <a:bodyPr wrap="square">
            <a:spAutoFit/>
          </a:bodyPr>
          <a:lstStyle/>
          <a:p>
            <a:r>
              <a:rPr lang="en-US" sz="1800" dirty="0"/>
              <a:t>I have started a once a term Internet safety week where all the students from year 3 </a:t>
            </a:r>
            <a:r>
              <a:rPr lang="en-US" sz="1800" dirty="0" smtClean="0"/>
              <a:t>upwards have </a:t>
            </a:r>
            <a:r>
              <a:rPr lang="en-US" sz="1800" dirty="0"/>
              <a:t>at least one lesson on staying safe, happy and healthy while using the web, this includes</a:t>
            </a:r>
          </a:p>
          <a:p>
            <a:r>
              <a:rPr lang="en-US" sz="1800" dirty="0"/>
              <a:t>social networking safety. This can only be fully effective with your support. Social </a:t>
            </a:r>
            <a:r>
              <a:rPr lang="en-US" sz="1800" dirty="0" smtClean="0"/>
              <a:t>networking apps </a:t>
            </a:r>
            <a:r>
              <a:rPr lang="en-US" sz="1800" dirty="0"/>
              <a:t>do have an age rating, this is usually 13 but some, such as </a:t>
            </a:r>
            <a:r>
              <a:rPr lang="en-US" sz="1800" dirty="0" err="1"/>
              <a:t>whatsapp</a:t>
            </a:r>
            <a:r>
              <a:rPr lang="en-US" sz="1800" dirty="0"/>
              <a:t> have a 16 rating. As</a:t>
            </a:r>
          </a:p>
          <a:p>
            <a:r>
              <a:rPr lang="en-US" sz="1800" dirty="0"/>
              <a:t>parents we all need to do our best to protect and support our children so I will be posting </a:t>
            </a:r>
            <a:r>
              <a:rPr lang="en-US" sz="1800" dirty="0" smtClean="0"/>
              <a:t>in every </a:t>
            </a:r>
            <a:r>
              <a:rPr lang="en-US" sz="1800" dirty="0"/>
              <a:t>newsletter any issues that we need to be aware of. Please be aware that we can use</a:t>
            </a:r>
          </a:p>
          <a:p>
            <a:r>
              <a:rPr lang="en-US" sz="1800" dirty="0"/>
              <a:t>parental settings on most home routers to control your child’s access to the web and </a:t>
            </a:r>
            <a:r>
              <a:rPr lang="en-US" sz="1800" dirty="0" smtClean="0"/>
              <a:t>to restrict </a:t>
            </a:r>
            <a:r>
              <a:rPr lang="en-US" sz="1800" dirty="0"/>
              <a:t>the time they spend online. I include two links to the NSPCC web site with information</a:t>
            </a:r>
          </a:p>
          <a:p>
            <a:r>
              <a:rPr lang="en-US" sz="1800" dirty="0"/>
              <a:t>about </a:t>
            </a:r>
            <a:r>
              <a:rPr lang="en-US" sz="1800" dirty="0" err="1"/>
              <a:t>Whatsapp</a:t>
            </a:r>
            <a:r>
              <a:rPr lang="en-US" sz="1800" dirty="0"/>
              <a:t> and snapchat. If required I will be happy to talk to any parent who </a:t>
            </a:r>
            <a:r>
              <a:rPr lang="en-US" sz="1800" dirty="0" smtClean="0"/>
              <a:t>needs advice</a:t>
            </a:r>
            <a:r>
              <a:rPr lang="en-US" sz="1800" dirty="0"/>
              <a:t>.</a:t>
            </a:r>
          </a:p>
          <a:p>
            <a:r>
              <a:rPr lang="en-US" sz="1800" dirty="0">
                <a:hlinkClick r:id="rId2"/>
              </a:rPr>
              <a:t>https://</a:t>
            </a:r>
            <a:r>
              <a:rPr lang="en-US" sz="1800" dirty="0" smtClean="0">
                <a:hlinkClick r:id="rId2"/>
              </a:rPr>
              <a:t>www.nspcc.org.uk/keeping-children-safe/online-safety/online-safety-blog/2023-01-12-is-whatsapp-safe-for-my-child/</a:t>
            </a:r>
            <a:endParaRPr lang="en-US" sz="1800" dirty="0" smtClean="0"/>
          </a:p>
          <a:p>
            <a:endParaRPr lang="en-US" sz="1800" dirty="0"/>
          </a:p>
          <a:p>
            <a:r>
              <a:rPr lang="en-US" sz="1800" dirty="0">
                <a:hlinkClick r:id="rId3"/>
              </a:rPr>
              <a:t>https://</a:t>
            </a:r>
            <a:r>
              <a:rPr lang="en-US" sz="1800" dirty="0" smtClean="0">
                <a:hlinkClick r:id="rId3"/>
              </a:rPr>
              <a:t>www.nspcc.org.uk/keeping-children-safe/online-safety/online-safety-blog/is-snapchat-safe-for-my-child/</a:t>
            </a:r>
            <a:endParaRPr lang="en-US" sz="1800" dirty="0" smtClean="0"/>
          </a:p>
          <a:p>
            <a:endParaRPr lang="en-US" sz="1800" dirty="0" smtClean="0"/>
          </a:p>
          <a:p>
            <a:r>
              <a:rPr lang="en-US" sz="1800" dirty="0"/>
              <a:t>This term years 7, 8 and 9 have been getting to grips with computer coding, creating</a:t>
            </a:r>
          </a:p>
          <a:p>
            <a:r>
              <a:rPr lang="en-US" sz="1800" dirty="0"/>
              <a:t>algorithms and pseudo code. Years 10 and 11 have been working towards their GCSE. The</a:t>
            </a:r>
          </a:p>
          <a:p>
            <a:r>
              <a:rPr lang="en-US" sz="1800" dirty="0"/>
              <a:t>younger end of the school has been developing their general computing skills using word</a:t>
            </a:r>
          </a:p>
          <a:p>
            <a:r>
              <a:rPr lang="en-US" sz="1800" dirty="0"/>
              <a:t>processing applications to create documents</a:t>
            </a:r>
            <a:endParaRPr lang="en-US" sz="1800" dirty="0" smtClean="0"/>
          </a:p>
          <a:p>
            <a:endParaRPr lang="en-US" sz="1800" dirty="0"/>
          </a:p>
          <a:p>
            <a:r>
              <a:rPr lang="en-US" sz="1800" dirty="0"/>
              <a:t>Bill Pipe, IT teacher</a:t>
            </a:r>
            <a:endParaRPr lang="en-GB" sz="1800" dirty="0"/>
          </a:p>
        </p:txBody>
      </p:sp>
      <p:sp>
        <p:nvSpPr>
          <p:cNvPr id="3" name="TextBox 2"/>
          <p:cNvSpPr txBox="1"/>
          <p:nvPr/>
        </p:nvSpPr>
        <p:spPr>
          <a:xfrm>
            <a:off x="1295400" y="495300"/>
            <a:ext cx="5486400" cy="523220"/>
          </a:xfrm>
          <a:prstGeom prst="rect">
            <a:avLst/>
          </a:prstGeom>
          <a:noFill/>
        </p:spPr>
        <p:txBody>
          <a:bodyPr wrap="square" rtlCol="0">
            <a:spAutoFit/>
          </a:bodyPr>
          <a:lstStyle/>
          <a:p>
            <a:r>
              <a:rPr lang="en-GB" sz="2800" dirty="0" smtClean="0">
                <a:ln w="0"/>
                <a:solidFill>
                  <a:schemeClr val="accent5">
                    <a:lumMod val="60000"/>
                    <a:lumOff val="40000"/>
                  </a:schemeClr>
                </a:solidFill>
                <a:effectLst>
                  <a:outerShdw blurRad="38100" dist="38100" dir="2700000" algn="tl">
                    <a:srgbClr val="000000">
                      <a:alpha val="43137"/>
                    </a:srgbClr>
                  </a:outerShdw>
                </a:effectLst>
              </a:rPr>
              <a:t>Your Childs Networking Safety</a:t>
            </a:r>
            <a:endParaRPr lang="en-GB" sz="2800" dirty="0">
              <a:ln w="0"/>
              <a:solidFill>
                <a:schemeClr val="accent5">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751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850" y="1066801"/>
            <a:ext cx="6392863" cy="861774"/>
          </a:xfrm>
          <a:prstGeom prst="rect">
            <a:avLst/>
          </a:prstGeom>
        </p:spPr>
        <p:txBody>
          <a:bodyPr wrap="square">
            <a:spAutoFit/>
          </a:bodyPr>
          <a:lstStyle/>
          <a:p>
            <a:r>
              <a:rPr lang="en-US" sz="1800" dirty="0" smtClean="0"/>
              <a:t>TOPIC WILDLIFE</a:t>
            </a:r>
            <a:endParaRPr lang="en-US" sz="1800" dirty="0"/>
          </a:p>
          <a:p>
            <a:r>
              <a:rPr lang="en-US" sz="1600" dirty="0"/>
              <a:t>We ran a Photography competition over </a:t>
            </a:r>
            <a:r>
              <a:rPr lang="en-US" sz="1600" dirty="0" smtClean="0"/>
              <a:t>half term and. </a:t>
            </a:r>
            <a:r>
              <a:rPr lang="en-US" sz="1600" dirty="0"/>
              <a:t>The standard of entries </a:t>
            </a:r>
            <a:r>
              <a:rPr lang="en-US" sz="1600" dirty="0" smtClean="0"/>
              <a:t>was very high but after </a:t>
            </a:r>
            <a:r>
              <a:rPr lang="en-US" sz="1600" dirty="0"/>
              <a:t>a very difficult task we </a:t>
            </a:r>
            <a:r>
              <a:rPr lang="en-US" sz="1600" dirty="0" smtClean="0"/>
              <a:t>chose;</a:t>
            </a:r>
            <a:endParaRPr lang="en-GB" sz="1600" dirty="0"/>
          </a:p>
        </p:txBody>
      </p:sp>
      <p:sp>
        <p:nvSpPr>
          <p:cNvPr id="7" name="TextBox 6"/>
          <p:cNvSpPr txBox="1"/>
          <p:nvPr/>
        </p:nvSpPr>
        <p:spPr>
          <a:xfrm>
            <a:off x="1581150" y="340494"/>
            <a:ext cx="6191250" cy="523220"/>
          </a:xfrm>
          <a:prstGeom prst="rect">
            <a:avLst/>
          </a:prstGeom>
          <a:noFill/>
        </p:spPr>
        <p:txBody>
          <a:bodyPr wrap="square" rtlCol="0">
            <a:spAutoFit/>
          </a:bodyPr>
          <a:lstStyle/>
          <a:p>
            <a:r>
              <a:rPr lang="en-GB" sz="2800" dirty="0" smtClean="0">
                <a:latin typeface="Arial Black" panose="020B0A04020102020204" pitchFamily="34" charset="0"/>
              </a:rPr>
              <a:t>PHOTO COMPETITION</a:t>
            </a:r>
            <a:endParaRPr lang="en-GB" sz="2800" dirty="0">
              <a:latin typeface="Arial Black" panose="020B0A04020102020204" pitchFamily="34" charset="0"/>
            </a:endParaRPr>
          </a:p>
        </p:txBody>
      </p:sp>
      <p:sp>
        <p:nvSpPr>
          <p:cNvPr id="8" name="TextBox 7"/>
          <p:cNvSpPr txBox="1"/>
          <p:nvPr/>
        </p:nvSpPr>
        <p:spPr>
          <a:xfrm>
            <a:off x="342901" y="2928700"/>
            <a:ext cx="2743200" cy="369332"/>
          </a:xfrm>
          <a:prstGeom prst="rect">
            <a:avLst/>
          </a:prstGeom>
          <a:noFill/>
        </p:spPr>
        <p:txBody>
          <a:bodyPr wrap="square" rtlCol="0">
            <a:spAutoFit/>
          </a:bodyPr>
          <a:lstStyle/>
          <a:p>
            <a:r>
              <a:rPr lang="en-GB" sz="1800" dirty="0"/>
              <a:t>1</a:t>
            </a:r>
            <a:r>
              <a:rPr lang="en-GB" sz="1800" dirty="0" smtClean="0"/>
              <a:t>st Place Callum Keane</a:t>
            </a:r>
            <a:endParaRPr lang="en-GB" sz="1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448" y="2122373"/>
            <a:ext cx="3015928" cy="2261946"/>
          </a:xfrm>
          <a:prstGeom prst="rect">
            <a:avLst/>
          </a:prstGeom>
        </p:spPr>
      </p:pic>
      <p:sp>
        <p:nvSpPr>
          <p:cNvPr id="14" name="TextBox 13"/>
          <p:cNvSpPr txBox="1"/>
          <p:nvPr/>
        </p:nvSpPr>
        <p:spPr>
          <a:xfrm>
            <a:off x="1268414" y="4955701"/>
            <a:ext cx="3009900" cy="369332"/>
          </a:xfrm>
          <a:prstGeom prst="rect">
            <a:avLst/>
          </a:prstGeom>
          <a:noFill/>
        </p:spPr>
        <p:txBody>
          <a:bodyPr wrap="square" rtlCol="0">
            <a:spAutoFit/>
          </a:bodyPr>
          <a:lstStyle/>
          <a:p>
            <a:r>
              <a:rPr lang="en-GB" sz="1800" dirty="0" smtClean="0"/>
              <a:t>2</a:t>
            </a:r>
            <a:r>
              <a:rPr lang="en-GB" sz="1800" baseline="30000" dirty="0" smtClean="0"/>
              <a:t>nd</a:t>
            </a:r>
            <a:r>
              <a:rPr lang="en-GB" sz="1800" dirty="0" smtClean="0"/>
              <a:t> Place Ryker Jackson</a:t>
            </a:r>
            <a:endParaRPr lang="en-GB" sz="1800" dirty="0"/>
          </a:p>
        </p:txBody>
      </p:sp>
      <p:sp>
        <p:nvSpPr>
          <p:cNvPr id="15" name="TextBox 14"/>
          <p:cNvSpPr txBox="1"/>
          <p:nvPr/>
        </p:nvSpPr>
        <p:spPr>
          <a:xfrm>
            <a:off x="342901" y="9498510"/>
            <a:ext cx="2895600" cy="369332"/>
          </a:xfrm>
          <a:prstGeom prst="rect">
            <a:avLst/>
          </a:prstGeom>
          <a:noFill/>
        </p:spPr>
        <p:txBody>
          <a:bodyPr wrap="square" rtlCol="0">
            <a:spAutoFit/>
          </a:bodyPr>
          <a:lstStyle/>
          <a:p>
            <a:r>
              <a:rPr lang="en-GB" sz="1800" dirty="0" smtClean="0"/>
              <a:t>3</a:t>
            </a:r>
            <a:r>
              <a:rPr lang="en-GB" sz="1800" baseline="30000" dirty="0" smtClean="0"/>
              <a:t>rd</a:t>
            </a:r>
            <a:r>
              <a:rPr lang="en-GB" sz="1800" dirty="0" smtClean="0"/>
              <a:t> Place Beatrice Hart</a:t>
            </a:r>
            <a:endParaRPr lang="en-GB" sz="18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11233" y="5597959"/>
            <a:ext cx="3660733" cy="274555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0" y="5667287"/>
            <a:ext cx="2476500" cy="3300815"/>
          </a:xfrm>
          <a:prstGeom prst="rect">
            <a:avLst/>
          </a:prstGeom>
        </p:spPr>
      </p:pic>
      <p:cxnSp>
        <p:nvCxnSpPr>
          <p:cNvPr id="22" name="Straight Arrow Connector 21"/>
          <p:cNvCxnSpPr/>
          <p:nvPr/>
        </p:nvCxnSpPr>
        <p:spPr>
          <a:xfrm flipV="1">
            <a:off x="2019300" y="3510008"/>
            <a:ext cx="1219201" cy="1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628900" y="5403241"/>
            <a:ext cx="1219201" cy="1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581150" y="9024807"/>
            <a:ext cx="102053" cy="486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17465"/>
      </p:ext>
    </p:extLst>
  </p:cSld>
  <p:clrMapOvr>
    <a:masterClrMapping/>
  </p:clrMapOvr>
</p:sld>
</file>

<file path=ppt/theme/theme1.xml><?xml version="1.0" encoding="utf-8"?>
<a:theme xmlns:a="http://schemas.openxmlformats.org/drawingml/2006/main" name="Issuu Document Templat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3024</TotalTime>
  <Words>2353</Words>
  <Application>Microsoft Office PowerPoint</Application>
  <PresentationFormat>Custom</PresentationFormat>
  <Paragraphs>112</Paragraphs>
  <Slides>24</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Impact</vt:lpstr>
      <vt:lpstr>Sitka Display</vt:lpstr>
      <vt:lpstr>Google Sans</vt:lpstr>
      <vt:lpstr>Arial Black</vt:lpstr>
      <vt:lpstr>Arial Unicode MS</vt:lpstr>
      <vt:lpstr>Monotype Corsiva</vt:lpstr>
      <vt:lpstr>Yu Gothic UI Semibold</vt:lpstr>
      <vt:lpstr>Issuu Document Templates</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Nichols</dc:creator>
  <cp:lastModifiedBy>Melanie Nichols</cp:lastModifiedBy>
  <cp:revision>164</cp:revision>
  <cp:lastPrinted>2023-12-08T13:52:25Z</cp:lastPrinted>
  <dcterms:modified xsi:type="dcterms:W3CDTF">2023-12-08T15:58:59Z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urce">
    <vt:lpwstr>issuu_templates_magazine_v2</vt:lpwstr>
  </property>
</Properties>
</file>